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5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5908" autoAdjust="0"/>
  </p:normalViewPr>
  <p:slideViewPr>
    <p:cSldViewPr snapToGrid="0">
      <p:cViewPr varScale="1">
        <p:scale>
          <a:sx n="84" d="100"/>
          <a:sy n="84" d="100"/>
        </p:scale>
        <p:origin x="1458"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57C89B-B97B-47C4-8D0D-5F74B3D78031}" type="datetimeFigureOut">
              <a:rPr lang="en-GB" smtClean="0"/>
              <a:t>01/04/2025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49EA0-152F-4B1F-BA51-0FAD4D476A71}" type="slidenum">
              <a:rPr lang="en-GB" smtClean="0"/>
              <a:t>‹#›</a:t>
            </a:fld>
            <a:endParaRPr lang="en-GB"/>
          </a:p>
        </p:txBody>
      </p:sp>
    </p:spTree>
    <p:extLst>
      <p:ext uri="{BB962C8B-B14F-4D97-AF65-F5344CB8AC3E}">
        <p14:creationId xmlns:p14="http://schemas.microsoft.com/office/powerpoint/2010/main" val="324893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UNSOLVED</a:t>
            </a:r>
            <a:r>
              <a:rPr lang="en-GB" baseline="0" dirty="0"/>
              <a:t> MATHS PROBLEMS </a:t>
            </a:r>
            <a:endParaRPr lang="en-GB" dirty="0"/>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3</a:t>
            </a:fld>
            <a:endParaRPr lang="en-GB"/>
          </a:p>
        </p:txBody>
      </p:sp>
    </p:spTree>
    <p:extLst>
      <p:ext uri="{BB962C8B-B14F-4D97-AF65-F5344CB8AC3E}">
        <p14:creationId xmlns:p14="http://schemas.microsoft.com/office/powerpoint/2010/main" val="1844899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now know that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8</a:t>
            </a:r>
            <a:r>
              <a:rPr lang="en-GB" sz="1200" kern="1200" baseline="0" dirty="0">
                <a:solidFill>
                  <a:schemeClr val="tx1"/>
                </a:solidFill>
                <a:effectLst/>
                <a:latin typeface="+mn-lt"/>
                <a:ea typeface="+mn-ea"/>
                <a:cs typeface="+mn-cs"/>
              </a:rPr>
              <a:t> hours is the minimum required time to visit Hamilton’s Adventure Park in October.  Therefore, </a:t>
            </a:r>
            <a:r>
              <a:rPr lang="en-GB" sz="1200" kern="1200" dirty="0">
                <a:solidFill>
                  <a:schemeClr val="tx1"/>
                </a:solidFill>
                <a:effectLst/>
                <a:latin typeface="+mn-lt"/>
                <a:ea typeface="+mn-ea"/>
                <a:cs typeface="+mn-cs"/>
              </a:rPr>
              <a:t> as the coach</a:t>
            </a:r>
            <a:r>
              <a:rPr lang="en-GB" sz="1200" kern="1200" baseline="0" dirty="0">
                <a:solidFill>
                  <a:schemeClr val="tx1"/>
                </a:solidFill>
                <a:effectLst/>
                <a:latin typeface="+mn-lt"/>
                <a:ea typeface="+mn-ea"/>
                <a:cs typeface="+mn-cs"/>
              </a:rPr>
              <a:t> is dropping you off at the Park Gates for 10am, it will need to collect you again at 6pm.</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Some of you may have decided to allocate an extra hour in the Park for toilet breaks, snacks, or extra rides*.  In which case, the coach will need to collect you from the Park Gates at 7pm instead.</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*This point can be up for discussion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36</a:t>
            </a:fld>
            <a:endParaRPr lang="en-GB"/>
          </a:p>
        </p:txBody>
      </p:sp>
    </p:spTree>
    <p:extLst>
      <p:ext uri="{BB962C8B-B14F-4D97-AF65-F5344CB8AC3E}">
        <p14:creationId xmlns:p14="http://schemas.microsoft.com/office/powerpoint/2010/main" val="3097242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broad, slightly vague answer – that’s because OR has lots of practical applications!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(think Ministry of Defence, HMRC etc.)</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38</a:t>
            </a:fld>
            <a:endParaRPr lang="en-GB"/>
          </a:p>
        </p:txBody>
      </p:sp>
    </p:spTree>
    <p:extLst>
      <p:ext uri="{BB962C8B-B14F-4D97-AF65-F5344CB8AC3E}">
        <p14:creationId xmlns:p14="http://schemas.microsoft.com/office/powerpoint/2010/main" val="352722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sz="1200" dirty="0">
              <a:latin typeface="Roboto Light" panose="02000000000000000000" pitchFamily="2" charset="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39</a:t>
            </a:fld>
            <a:endParaRPr lang="en-GB"/>
          </a:p>
        </p:txBody>
      </p:sp>
    </p:spTree>
    <p:extLst>
      <p:ext uri="{BB962C8B-B14F-4D97-AF65-F5344CB8AC3E}">
        <p14:creationId xmlns:p14="http://schemas.microsoft.com/office/powerpoint/2010/main" val="2876202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40</a:t>
            </a:fld>
            <a:endParaRPr lang="en-GB"/>
          </a:p>
        </p:txBody>
      </p:sp>
    </p:spTree>
    <p:extLst>
      <p:ext uri="{BB962C8B-B14F-4D97-AF65-F5344CB8AC3E}">
        <p14:creationId xmlns:p14="http://schemas.microsoft.com/office/powerpoint/2010/main" val="1306479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allocation – especially if they have multiple specialities. The OR staff allocate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algorithm to optimise kidney transplant surgery – imagine somebody needs a kidney transplant and their family member is willing to be a donor, but is incompatible.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simultaneously to prevent anybody from backing out at the last minute, so the algorithm also has to take into account the nearest hospital with enough resources (theatres and surgical teams) to carry out the transplant when matching patients.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41</a:t>
            </a:fld>
            <a:endParaRPr lang="en-GB"/>
          </a:p>
        </p:txBody>
      </p:sp>
    </p:spTree>
    <p:extLst>
      <p:ext uri="{BB962C8B-B14F-4D97-AF65-F5344CB8AC3E}">
        <p14:creationId xmlns:p14="http://schemas.microsoft.com/office/powerpoint/2010/main" val="3682856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42</a:t>
            </a:fld>
            <a:endParaRPr lang="en-GB"/>
          </a:p>
        </p:txBody>
      </p:sp>
    </p:spTree>
    <p:extLst>
      <p:ext uri="{BB962C8B-B14F-4D97-AF65-F5344CB8AC3E}">
        <p14:creationId xmlns:p14="http://schemas.microsoft.com/office/powerpoint/2010/main" val="3729211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dirty="0"/>
              <a:t>Optimisation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43</a:t>
            </a:fld>
            <a:endParaRPr lang="en-GB"/>
          </a:p>
        </p:txBody>
      </p:sp>
    </p:spTree>
    <p:extLst>
      <p:ext uri="{BB962C8B-B14F-4D97-AF65-F5344CB8AC3E}">
        <p14:creationId xmlns:p14="http://schemas.microsoft.com/office/powerpoint/2010/main" val="3621153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Non-exhaustive list of businesses that use OR. Please note they are not endorsed by the OR Society but are designed to show the variety of careers in OR. Feel free to use your own examples if relevant.</a:t>
            </a:r>
          </a:p>
          <a:p>
            <a:endParaRPr lang="en-GB" dirty="0"/>
          </a:p>
          <a:p>
            <a:r>
              <a:rPr lang="en-GB" dirty="0"/>
              <a:t>Pause for questions</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44</a:t>
            </a:fld>
            <a:endParaRPr lang="en-GB"/>
          </a:p>
        </p:txBody>
      </p:sp>
    </p:spTree>
    <p:extLst>
      <p:ext uri="{BB962C8B-B14F-4D97-AF65-F5344CB8AC3E}">
        <p14:creationId xmlns:p14="http://schemas.microsoft.com/office/powerpoint/2010/main" val="2341982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the age of the audience this may or may not be relevant.</a:t>
            </a:r>
          </a:p>
          <a:p>
            <a:endParaRPr lang="en-GB" dirty="0"/>
          </a:p>
          <a:p>
            <a:r>
              <a:rPr lang="en-GB" dirty="0"/>
              <a:t>Not many universities offer OR degrees, although some offer maths and OR degrees or similar. OR is often a module in a maths or business studies degree and can be hard to find on its own.</a:t>
            </a:r>
          </a:p>
          <a:p>
            <a:endParaRPr lang="en-GB" dirty="0"/>
          </a:p>
          <a:p>
            <a:r>
              <a:rPr lang="en-GB" dirty="0"/>
              <a:t>STEM degrees (science, technology, engineering and maths) show a skill set and analytical way of thinking that is often beneficial to people working in OR and are a good alternative to an (often elusive) OR degree.  </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45</a:t>
            </a:fld>
            <a:endParaRPr lang="en-GB"/>
          </a:p>
        </p:txBody>
      </p:sp>
    </p:spTree>
    <p:extLst>
      <p:ext uri="{BB962C8B-B14F-4D97-AF65-F5344CB8AC3E}">
        <p14:creationId xmlns:p14="http://schemas.microsoft.com/office/powerpoint/2010/main" val="3360123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Careers information, OR news and information on free student membership (available for people aged 16+) can be found on our website.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46</a:t>
            </a:fld>
            <a:endParaRPr lang="en-GB"/>
          </a:p>
        </p:txBody>
      </p:sp>
    </p:spTree>
    <p:extLst>
      <p:ext uri="{BB962C8B-B14F-4D97-AF65-F5344CB8AC3E}">
        <p14:creationId xmlns:p14="http://schemas.microsoft.com/office/powerpoint/2010/main" val="3212136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If it is easy to check that a solution to a problem is correct, is it also easy to solve the problem? </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Once a solution is found, it can easily be checked.</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Solutions for NP problems are difficult to find.</a:t>
            </a:r>
          </a:p>
          <a:p>
            <a:endParaRPr lang="en-GB" dirty="0"/>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4</a:t>
            </a:fld>
            <a:endParaRPr lang="en-GB"/>
          </a:p>
        </p:txBody>
      </p:sp>
    </p:spTree>
    <p:extLst>
      <p:ext uri="{BB962C8B-B14F-4D97-AF65-F5344CB8AC3E}">
        <p14:creationId xmlns:p14="http://schemas.microsoft.com/office/powerpoint/2010/main" val="1574232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Most people believe that P ≠ NP.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If P = NP was true, it would have the potential to destabilise almost every country worldwide – economically, politically and militarily because PKC (Public Key Cryptography) would be impossible. However, it would become possible to treat cancer with extreme precision and to obtain an accurate forecast of the weather.</a:t>
            </a:r>
          </a:p>
          <a:p>
            <a:endParaRPr lang="en-GB" dirty="0"/>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5</a:t>
            </a:fld>
            <a:endParaRPr lang="en-GB"/>
          </a:p>
        </p:txBody>
      </p:sp>
    </p:spTree>
    <p:extLst>
      <p:ext uri="{BB962C8B-B14F-4D97-AF65-F5344CB8AC3E}">
        <p14:creationId xmlns:p14="http://schemas.microsoft.com/office/powerpoint/2010/main" val="1486463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9</a:t>
            </a:fld>
            <a:endParaRPr lang="en-GB"/>
          </a:p>
        </p:txBody>
      </p:sp>
    </p:spTree>
    <p:extLst>
      <p:ext uri="{BB962C8B-B14F-4D97-AF65-F5344CB8AC3E}">
        <p14:creationId xmlns:p14="http://schemas.microsoft.com/office/powerpoint/2010/main" val="4031957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22</a:t>
            </a:fld>
            <a:endParaRPr lang="en-GB"/>
          </a:p>
        </p:txBody>
      </p:sp>
    </p:spTree>
    <p:extLst>
      <p:ext uri="{BB962C8B-B14F-4D97-AF65-F5344CB8AC3E}">
        <p14:creationId xmlns:p14="http://schemas.microsoft.com/office/powerpoint/2010/main" val="3139811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 have to work towards approximate solutions, such that we find the upper and lower bounds for which the weight of a minimum weight Hamiltonian cycle might be.</a:t>
            </a:r>
          </a:p>
          <a:p>
            <a:endParaRPr lang="en-GB" dirty="0"/>
          </a:p>
          <a:p>
            <a:r>
              <a:rPr lang="en-GB" dirty="0"/>
              <a:t>We want the upper bound to be as small as possible and the lower bound to be as great as possible…</a:t>
            </a:r>
            <a:endParaRPr lang="en-GB" baseline="0" dirty="0"/>
          </a:p>
          <a:p>
            <a:r>
              <a:rPr lang="en-GB" baseline="0" dirty="0"/>
              <a:t>if x and y are close together and we can identify a tour weight that is either equal to x or y or lies between x and y, that tour can be accepted as a reasonable answer – even though it may or may not be the best possible solution.</a:t>
            </a:r>
          </a:p>
          <a:p>
            <a:endParaRPr lang="en-GB" baseline="0" dirty="0"/>
          </a:p>
          <a:p>
            <a:r>
              <a:rPr lang="en-GB" baseline="0" dirty="0"/>
              <a:t>In other words, if these represent different tour weights, any lying outside of the upper and lower bounds can be dismissed.</a:t>
            </a:r>
            <a:endParaRPr lang="en-GB" dirty="0"/>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23</a:t>
            </a:fld>
            <a:endParaRPr lang="en-GB"/>
          </a:p>
        </p:txBody>
      </p:sp>
    </p:spTree>
    <p:extLst>
      <p:ext uri="{BB962C8B-B14F-4D97-AF65-F5344CB8AC3E}">
        <p14:creationId xmlns:p14="http://schemas.microsoft.com/office/powerpoint/2010/main" val="145944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24</a:t>
            </a:fld>
            <a:endParaRPr lang="en-GB"/>
          </a:p>
        </p:txBody>
      </p:sp>
    </p:spTree>
    <p:extLst>
      <p:ext uri="{BB962C8B-B14F-4D97-AF65-F5344CB8AC3E}">
        <p14:creationId xmlns:p14="http://schemas.microsoft.com/office/powerpoint/2010/main" val="884723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tour begins at the Park Gates and goes to the Animal Kingdom, to the Corkscrew, to the Log Flume, to The Hole, to the Roller Coaster, to the Wonder Wheel, to Carnival Land, and then back to the Park Gates.</a:t>
            </a:r>
            <a:endParaRPr lang="en-GB" sz="1200" kern="1200" dirty="0">
              <a:solidFill>
                <a:schemeClr val="tx1"/>
              </a:solidFill>
              <a:effectLst/>
              <a:latin typeface="+mn-lt"/>
              <a:ea typeface="+mn-ea"/>
              <a:cs typeface="+mn-cs"/>
            </a:endParaRPr>
          </a:p>
          <a:p>
            <a:endParaRPr lang="en-GB" dirty="0"/>
          </a:p>
          <a:p>
            <a:r>
              <a:rPr lang="en-GB" dirty="0"/>
              <a:t>Can you</a:t>
            </a:r>
            <a:r>
              <a:rPr lang="en-GB" baseline="0" dirty="0"/>
              <a:t> work out the others?</a:t>
            </a:r>
            <a:endParaRPr lang="en-GB" dirty="0"/>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31</a:t>
            </a:fld>
            <a:endParaRPr lang="en-GB"/>
          </a:p>
        </p:txBody>
      </p:sp>
    </p:spTree>
    <p:extLst>
      <p:ext uri="{BB962C8B-B14F-4D97-AF65-F5344CB8AC3E}">
        <p14:creationId xmlns:p14="http://schemas.microsoft.com/office/powerpoint/2010/main" val="3930039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tour begins at the Park Gates and goes to the Animal Kingdom, to the Corkscrew, to the Log Flume, to The Hole, to the Roller Coaster, to the Wonder Wheel, to Carnival Land, and then back to the Park Gates.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E3D49EA0-152F-4B1F-BA51-0FAD4D476A71}" type="slidenum">
              <a:rPr lang="en-GB" smtClean="0"/>
              <a:t>32</a:t>
            </a:fld>
            <a:endParaRPr lang="en-GB"/>
          </a:p>
        </p:txBody>
      </p:sp>
    </p:spTree>
    <p:extLst>
      <p:ext uri="{BB962C8B-B14F-4D97-AF65-F5344CB8AC3E}">
        <p14:creationId xmlns:p14="http://schemas.microsoft.com/office/powerpoint/2010/main" val="11987062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jpeg"/><Relationship Id="rId3" Type="http://schemas.openxmlformats.org/officeDocument/2006/relationships/image" Target="../media/image21.jpeg"/><Relationship Id="rId21" Type="http://schemas.openxmlformats.org/officeDocument/2006/relationships/image" Target="../media/image39.jpeg"/><Relationship Id="rId7" Type="http://schemas.openxmlformats.org/officeDocument/2006/relationships/image" Target="../media/image25.jpe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jpeg"/><Relationship Id="rId2" Type="http://schemas.openxmlformats.org/officeDocument/2006/relationships/notesSlide" Target="../notesSlides/notesSlide17.xml"/><Relationship Id="rId16" Type="http://schemas.openxmlformats.org/officeDocument/2006/relationships/image" Target="../media/image34.jpeg"/><Relationship Id="rId20" Type="http://schemas.openxmlformats.org/officeDocument/2006/relationships/image" Target="../media/image38.png"/><Relationship Id="rId29"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jpeg"/><Relationship Id="rId24" Type="http://schemas.openxmlformats.org/officeDocument/2006/relationships/image" Target="../media/image42.jpe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png"/><Relationship Id="rId10" Type="http://schemas.openxmlformats.org/officeDocument/2006/relationships/image" Target="../media/image28.jpeg"/><Relationship Id="rId19" Type="http://schemas.openxmlformats.org/officeDocument/2006/relationships/image" Target="../media/image37.png"/><Relationship Id="rId4" Type="http://schemas.openxmlformats.org/officeDocument/2006/relationships/image" Target="../media/image22.gif"/><Relationship Id="rId9" Type="http://schemas.openxmlformats.org/officeDocument/2006/relationships/image" Target="../media/image27.jpe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png"/><Relationship Id="rId30" Type="http://schemas.openxmlformats.org/officeDocument/2006/relationships/image" Target="../media/image4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The Travelling Salesperson Problem</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Updated April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What’s a vertex?</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838200" y="2498271"/>
            <a:ext cx="3642360" cy="3678692"/>
          </a:xfrm>
        </p:spPr>
        <p:txBody>
          <a:bodyPr/>
          <a:lstStyle/>
          <a:p>
            <a:r>
              <a:rPr lang="en-GB" dirty="0"/>
              <a:t>Nodes or vertices are the circles</a:t>
            </a:r>
          </a:p>
          <a:p>
            <a:endParaRPr lang="en-GB" dirty="0"/>
          </a:p>
          <a:p>
            <a:r>
              <a:rPr lang="en-GB" dirty="0"/>
              <a:t>Edges or links are the lines that join them</a:t>
            </a:r>
          </a:p>
          <a:p>
            <a:endParaRPr lang="en-US" dirty="0"/>
          </a:p>
        </p:txBody>
      </p:sp>
      <p:pic>
        <p:nvPicPr>
          <p:cNvPr id="4" name="Picture 4" descr="Image result for vertex edges node">
            <a:extLst>
              <a:ext uri="{FF2B5EF4-FFF2-40B4-BE49-F238E27FC236}">
                <a16:creationId xmlns:a16="http://schemas.microsoft.com/office/drawing/2014/main" id="{66B01E54-88BE-8804-D12C-F4B66AC67F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4011" y="2498271"/>
            <a:ext cx="2862578" cy="2576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404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Completing the Network</a:t>
            </a:r>
          </a:p>
        </p:txBody>
      </p:sp>
      <p:grpSp>
        <p:nvGrpSpPr>
          <p:cNvPr id="4" name="Group 3">
            <a:extLst>
              <a:ext uri="{FF2B5EF4-FFF2-40B4-BE49-F238E27FC236}">
                <a16:creationId xmlns:a16="http://schemas.microsoft.com/office/drawing/2014/main" id="{4FC34644-2617-343F-89B7-AD2C76F95C95}"/>
              </a:ext>
            </a:extLst>
          </p:cNvPr>
          <p:cNvGrpSpPr/>
          <p:nvPr/>
        </p:nvGrpSpPr>
        <p:grpSpPr>
          <a:xfrm>
            <a:off x="3879514" y="2844238"/>
            <a:ext cx="2752725" cy="2543175"/>
            <a:chOff x="0" y="0"/>
            <a:chExt cx="2752725" cy="2543175"/>
          </a:xfrm>
        </p:grpSpPr>
        <p:sp>
          <p:nvSpPr>
            <p:cNvPr id="5" name="Regular Pentagon 4">
              <a:extLst>
                <a:ext uri="{FF2B5EF4-FFF2-40B4-BE49-F238E27FC236}">
                  <a16:creationId xmlns:a16="http://schemas.microsoft.com/office/drawing/2014/main" id="{0E05C530-52BF-9141-2E6A-922F397C26FE}"/>
                </a:ext>
              </a:extLst>
            </p:cNvPr>
            <p:cNvSpPr/>
            <p:nvPr/>
          </p:nvSpPr>
          <p:spPr>
            <a:xfrm>
              <a:off x="0" y="0"/>
              <a:ext cx="2752725" cy="2543175"/>
            </a:xfrm>
            <a:prstGeom prst="pentagon">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6" name="Straight Connector 5">
              <a:extLst>
                <a:ext uri="{FF2B5EF4-FFF2-40B4-BE49-F238E27FC236}">
                  <a16:creationId xmlns:a16="http://schemas.microsoft.com/office/drawing/2014/main" id="{6DDCF482-BEEE-6A60-60C0-F6D7B8BC2B43}"/>
                </a:ext>
              </a:extLst>
            </p:cNvPr>
            <p:cNvCxnSpPr/>
            <p:nvPr/>
          </p:nvCxnSpPr>
          <p:spPr>
            <a:xfrm>
              <a:off x="0" y="967563"/>
              <a:ext cx="2211572" cy="154172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E6C90CF-E1E8-ABBA-93E2-1BDC37307CB1}"/>
                </a:ext>
              </a:extLst>
            </p:cNvPr>
            <p:cNvCxnSpPr/>
            <p:nvPr/>
          </p:nvCxnSpPr>
          <p:spPr>
            <a:xfrm>
              <a:off x="0" y="988828"/>
              <a:ext cx="27527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AC8A30D-600C-6F27-97E2-45F8A5F46672}"/>
                </a:ext>
              </a:extLst>
            </p:cNvPr>
            <p:cNvCxnSpPr/>
            <p:nvPr/>
          </p:nvCxnSpPr>
          <p:spPr>
            <a:xfrm flipH="1">
              <a:off x="552893" y="0"/>
              <a:ext cx="839972" cy="2530549"/>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F2D8507-6E92-F401-DDF5-637AF99D4348}"/>
                </a:ext>
              </a:extLst>
            </p:cNvPr>
            <p:cNvCxnSpPr/>
            <p:nvPr/>
          </p:nvCxnSpPr>
          <p:spPr>
            <a:xfrm flipH="1" flipV="1">
              <a:off x="1392865" y="31898"/>
              <a:ext cx="851107" cy="2498577"/>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5D1AC9B-C331-9042-676E-5440C1FB695C}"/>
                </a:ext>
              </a:extLst>
            </p:cNvPr>
            <p:cNvCxnSpPr/>
            <p:nvPr/>
          </p:nvCxnSpPr>
          <p:spPr>
            <a:xfrm flipH="1">
              <a:off x="574158" y="988828"/>
              <a:ext cx="2158409" cy="1554347"/>
            </a:xfrm>
            <a:prstGeom prst="line">
              <a:avLst/>
            </a:prstGeom>
            <a:ln w="57150"/>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91DAACAF-70F7-4F15-FB60-7BB0DEA021CC}"/>
              </a:ext>
            </a:extLst>
          </p:cNvPr>
          <p:cNvGrpSpPr/>
          <p:nvPr/>
        </p:nvGrpSpPr>
        <p:grpSpPr>
          <a:xfrm>
            <a:off x="3000004" y="2309019"/>
            <a:ext cx="4520243" cy="3513069"/>
            <a:chOff x="-577157" y="-70634"/>
            <a:chExt cx="4520463" cy="3513541"/>
          </a:xfrm>
        </p:grpSpPr>
        <p:grpSp>
          <p:nvGrpSpPr>
            <p:cNvPr id="12" name="Group 11">
              <a:extLst>
                <a:ext uri="{FF2B5EF4-FFF2-40B4-BE49-F238E27FC236}">
                  <a16:creationId xmlns:a16="http://schemas.microsoft.com/office/drawing/2014/main" id="{3C3D921D-772A-BBD3-8217-DD3EFCE813B5}"/>
                </a:ext>
              </a:extLst>
            </p:cNvPr>
            <p:cNvGrpSpPr/>
            <p:nvPr/>
          </p:nvGrpSpPr>
          <p:grpSpPr>
            <a:xfrm>
              <a:off x="180754" y="340241"/>
              <a:ext cx="3018318" cy="2821527"/>
              <a:chOff x="0" y="0"/>
              <a:chExt cx="3018318" cy="2821527"/>
            </a:xfrm>
          </p:grpSpPr>
          <p:sp>
            <p:nvSpPr>
              <p:cNvPr id="19" name="Oval 18">
                <a:extLst>
                  <a:ext uri="{FF2B5EF4-FFF2-40B4-BE49-F238E27FC236}">
                    <a16:creationId xmlns:a16="http://schemas.microsoft.com/office/drawing/2014/main" id="{746D62C6-4B88-E22F-1DB0-C6EA2F8E321B}"/>
                  </a:ext>
                </a:extLst>
              </p:cNvPr>
              <p:cNvSpPr/>
              <p:nvPr/>
            </p:nvSpPr>
            <p:spPr>
              <a:xfrm>
                <a:off x="0" y="1031358"/>
                <a:ext cx="285750" cy="259080"/>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Oval 19">
                <a:extLst>
                  <a:ext uri="{FF2B5EF4-FFF2-40B4-BE49-F238E27FC236}">
                    <a16:creationId xmlns:a16="http://schemas.microsoft.com/office/drawing/2014/main" id="{5E1BDE27-64D6-D572-2763-95591775CD8B}"/>
                  </a:ext>
                </a:extLst>
              </p:cNvPr>
              <p:cNvSpPr/>
              <p:nvPr/>
            </p:nvSpPr>
            <p:spPr>
              <a:xfrm>
                <a:off x="457200" y="2562447"/>
                <a:ext cx="285750" cy="259080"/>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Oval 20">
                <a:extLst>
                  <a:ext uri="{FF2B5EF4-FFF2-40B4-BE49-F238E27FC236}">
                    <a16:creationId xmlns:a16="http://schemas.microsoft.com/office/drawing/2014/main" id="{18078723-68B0-F5E3-FEB9-D30E56641AA1}"/>
                  </a:ext>
                </a:extLst>
              </p:cNvPr>
              <p:cNvSpPr/>
              <p:nvPr/>
            </p:nvSpPr>
            <p:spPr>
              <a:xfrm>
                <a:off x="2732568" y="1031358"/>
                <a:ext cx="285750" cy="259080"/>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Oval 21">
                <a:extLst>
                  <a:ext uri="{FF2B5EF4-FFF2-40B4-BE49-F238E27FC236}">
                    <a16:creationId xmlns:a16="http://schemas.microsoft.com/office/drawing/2014/main" id="{25A8306F-0C27-0865-05EC-7E404997AC66}"/>
                  </a:ext>
                </a:extLst>
              </p:cNvPr>
              <p:cNvSpPr/>
              <p:nvPr/>
            </p:nvSpPr>
            <p:spPr>
              <a:xfrm>
                <a:off x="1360968" y="0"/>
                <a:ext cx="285750" cy="259080"/>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Oval 22">
                <a:extLst>
                  <a:ext uri="{FF2B5EF4-FFF2-40B4-BE49-F238E27FC236}">
                    <a16:creationId xmlns:a16="http://schemas.microsoft.com/office/drawing/2014/main" id="{CFD6E3CD-8347-CC55-9BF8-EC13EFB5F7A8}"/>
                  </a:ext>
                </a:extLst>
              </p:cNvPr>
              <p:cNvSpPr/>
              <p:nvPr/>
            </p:nvSpPr>
            <p:spPr>
              <a:xfrm>
                <a:off x="2190307" y="2562447"/>
                <a:ext cx="285750" cy="259080"/>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3" name="Group 12">
              <a:extLst>
                <a:ext uri="{FF2B5EF4-FFF2-40B4-BE49-F238E27FC236}">
                  <a16:creationId xmlns:a16="http://schemas.microsoft.com/office/drawing/2014/main" id="{FBC1D71E-101B-0DBC-AB21-5D28FB348D27}"/>
                </a:ext>
              </a:extLst>
            </p:cNvPr>
            <p:cNvGrpSpPr/>
            <p:nvPr/>
          </p:nvGrpSpPr>
          <p:grpSpPr>
            <a:xfrm>
              <a:off x="-577157" y="-70634"/>
              <a:ext cx="4520463" cy="3513541"/>
              <a:chOff x="-577157" y="-70634"/>
              <a:chExt cx="4520463" cy="3513541"/>
            </a:xfrm>
          </p:grpSpPr>
          <p:sp>
            <p:nvSpPr>
              <p:cNvPr id="14" name="Text Box 32">
                <a:extLst>
                  <a:ext uri="{FF2B5EF4-FFF2-40B4-BE49-F238E27FC236}">
                    <a16:creationId xmlns:a16="http://schemas.microsoft.com/office/drawing/2014/main" id="{A79DC33F-B22F-1024-19C7-7512C4F84E09}"/>
                  </a:ext>
                </a:extLst>
              </p:cNvPr>
              <p:cNvSpPr txBox="1"/>
              <p:nvPr/>
            </p:nvSpPr>
            <p:spPr>
              <a:xfrm>
                <a:off x="1086338" y="-70634"/>
                <a:ext cx="1184974" cy="308122"/>
              </a:xfrm>
              <a:prstGeom prst="rect">
                <a:avLst/>
              </a:prstGeom>
              <a:solidFill>
                <a:sysClr val="window" lastClr="FFFFFF"/>
              </a:solid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200" dirty="0" err="1">
                    <a:effectLst/>
                    <a:latin typeface="Frutiger LT 57 Cn" panose="020B0606020204020204" pitchFamily="34" charset="0"/>
                    <a:ea typeface="Calibri" panose="020F0502020204030204" pitchFamily="34" charset="0"/>
                    <a:cs typeface="Times New Roman" panose="02020603050405020304" pitchFamily="18" charset="0"/>
                  </a:rPr>
                  <a:t>Leverton</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 Box 33">
                <a:extLst>
                  <a:ext uri="{FF2B5EF4-FFF2-40B4-BE49-F238E27FC236}">
                    <a16:creationId xmlns:a16="http://schemas.microsoft.com/office/drawing/2014/main" id="{EDBADB18-96F8-CC35-9C74-6BBECBA33C6A}"/>
                  </a:ext>
                </a:extLst>
              </p:cNvPr>
              <p:cNvSpPr txBox="1"/>
              <p:nvPr/>
            </p:nvSpPr>
            <p:spPr>
              <a:xfrm>
                <a:off x="-577157" y="1343800"/>
                <a:ext cx="818707" cy="297711"/>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Old </a:t>
                </a:r>
                <a:r>
                  <a:rPr lang="en-GB" sz="1200" dirty="0" err="1">
                    <a:effectLst/>
                    <a:latin typeface="Frutiger LT 57 Cn" panose="020B0606020204020204" pitchFamily="34" charset="0"/>
                    <a:ea typeface="Calibri" panose="020F0502020204030204" pitchFamily="34" charset="0"/>
                    <a:cs typeface="Times New Roman" panose="02020603050405020304" pitchFamily="18" charset="0"/>
                  </a:rPr>
                  <a:t>Leake</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 Box 34">
                <a:extLst>
                  <a:ext uri="{FF2B5EF4-FFF2-40B4-BE49-F238E27FC236}">
                    <a16:creationId xmlns:a16="http://schemas.microsoft.com/office/drawing/2014/main" id="{B1CDBE11-5B07-C2D6-373A-E2A13985B1A6}"/>
                  </a:ext>
                </a:extLst>
              </p:cNvPr>
              <p:cNvSpPr txBox="1"/>
              <p:nvPr/>
            </p:nvSpPr>
            <p:spPr>
              <a:xfrm>
                <a:off x="3134862" y="1315681"/>
                <a:ext cx="808444" cy="346828"/>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200" dirty="0" err="1">
                    <a:effectLst/>
                    <a:latin typeface="Frutiger LT 57 Cn" panose="020B0606020204020204" pitchFamily="34" charset="0"/>
                    <a:ea typeface="Calibri" panose="020F0502020204030204" pitchFamily="34" charset="0"/>
                    <a:cs typeface="Times New Roman" panose="02020603050405020304" pitchFamily="18" charset="0"/>
                  </a:rPr>
                  <a:t>Sibsey</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 Box 35">
                <a:extLst>
                  <a:ext uri="{FF2B5EF4-FFF2-40B4-BE49-F238E27FC236}">
                    <a16:creationId xmlns:a16="http://schemas.microsoft.com/office/drawing/2014/main" id="{C1AFBB75-7E13-8895-AB1F-55EE9027D374}"/>
                  </a:ext>
                </a:extLst>
              </p:cNvPr>
              <p:cNvSpPr txBox="1"/>
              <p:nvPr/>
            </p:nvSpPr>
            <p:spPr>
              <a:xfrm>
                <a:off x="-192193" y="2951479"/>
                <a:ext cx="990334" cy="367993"/>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Wrangle</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 Box 36">
                <a:extLst>
                  <a:ext uri="{FF2B5EF4-FFF2-40B4-BE49-F238E27FC236}">
                    <a16:creationId xmlns:a16="http://schemas.microsoft.com/office/drawing/2014/main" id="{1576D8CB-9BC3-245A-F5CA-6BA5EB0C03F6}"/>
                  </a:ext>
                </a:extLst>
              </p:cNvPr>
              <p:cNvSpPr txBox="1"/>
              <p:nvPr/>
            </p:nvSpPr>
            <p:spPr>
              <a:xfrm>
                <a:off x="2487280" y="3113297"/>
                <a:ext cx="765544" cy="329610"/>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200" dirty="0" err="1">
                    <a:effectLst/>
                    <a:latin typeface="Frutiger LT 57 Cn" panose="020B0606020204020204" pitchFamily="34" charset="0"/>
                    <a:ea typeface="Calibri" panose="020F0502020204030204" pitchFamily="34" charset="0"/>
                    <a:cs typeface="Times New Roman" panose="02020603050405020304" pitchFamily="18" charset="0"/>
                  </a:rPr>
                  <a:t>Fishtoft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grpSp>
        <p:nvGrpSpPr>
          <p:cNvPr id="24" name="Group 23">
            <a:extLst>
              <a:ext uri="{FF2B5EF4-FFF2-40B4-BE49-F238E27FC236}">
                <a16:creationId xmlns:a16="http://schemas.microsoft.com/office/drawing/2014/main" id="{9076515F-9B13-3AA5-DD76-8E0E5B21CCD9}"/>
              </a:ext>
            </a:extLst>
          </p:cNvPr>
          <p:cNvGrpSpPr/>
          <p:nvPr/>
        </p:nvGrpSpPr>
        <p:grpSpPr>
          <a:xfrm>
            <a:off x="3767298" y="3202484"/>
            <a:ext cx="3082292" cy="2356486"/>
            <a:chOff x="-1" y="0"/>
            <a:chExt cx="3082393" cy="2356945"/>
          </a:xfrm>
        </p:grpSpPr>
        <p:sp>
          <p:nvSpPr>
            <p:cNvPr id="25" name="Text Box 187">
              <a:extLst>
                <a:ext uri="{FF2B5EF4-FFF2-40B4-BE49-F238E27FC236}">
                  <a16:creationId xmlns:a16="http://schemas.microsoft.com/office/drawing/2014/main" id="{CAA90BAB-93B8-03A5-106C-9E949ACC89DD}"/>
                </a:ext>
              </a:extLst>
            </p:cNvPr>
            <p:cNvSpPr txBox="1"/>
            <p:nvPr/>
          </p:nvSpPr>
          <p:spPr>
            <a:xfrm>
              <a:off x="361507" y="0"/>
              <a:ext cx="606742" cy="230434"/>
            </a:xfrm>
            <a:prstGeom prst="rect">
              <a:avLst/>
            </a:prstGeom>
            <a:solidFill>
              <a:schemeClr val="bg1"/>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8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Text Box 17">
              <a:extLst>
                <a:ext uri="{FF2B5EF4-FFF2-40B4-BE49-F238E27FC236}">
                  <a16:creationId xmlns:a16="http://schemas.microsoft.com/office/drawing/2014/main" id="{5F7A8A78-B8C8-4A8A-AAB4-2DDD49463160}"/>
                </a:ext>
              </a:extLst>
            </p:cNvPr>
            <p:cNvSpPr txBox="1"/>
            <p:nvPr/>
          </p:nvSpPr>
          <p:spPr>
            <a:xfrm>
              <a:off x="1945758" y="10632"/>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panose="020B0606020204020204" pitchFamily="34" charset="0"/>
                  <a:ea typeface="Calibri" panose="020F0502020204030204" pitchFamily="34" charset="0"/>
                  <a:cs typeface="Times New Roman" panose="02020603050405020304" pitchFamily="18" charset="0"/>
                </a:rPr>
                <a:t>5 miles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 Box 18">
              <a:extLst>
                <a:ext uri="{FF2B5EF4-FFF2-40B4-BE49-F238E27FC236}">
                  <a16:creationId xmlns:a16="http://schemas.microsoft.com/office/drawing/2014/main" id="{9A240ADC-B7C4-FFD0-659B-29454AE992A9}"/>
                </a:ext>
              </a:extLst>
            </p:cNvPr>
            <p:cNvSpPr txBox="1"/>
            <p:nvPr/>
          </p:nvSpPr>
          <p:spPr>
            <a:xfrm>
              <a:off x="-1" y="1186778"/>
              <a:ext cx="681701" cy="245135"/>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11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Text Box 19">
              <a:extLst>
                <a:ext uri="{FF2B5EF4-FFF2-40B4-BE49-F238E27FC236}">
                  <a16:creationId xmlns:a16="http://schemas.microsoft.com/office/drawing/2014/main" id="{B2DB06BF-F729-21AF-FB9A-905E69DDA435}"/>
                </a:ext>
              </a:extLst>
            </p:cNvPr>
            <p:cNvSpPr txBox="1"/>
            <p:nvPr/>
          </p:nvSpPr>
          <p:spPr>
            <a:xfrm>
              <a:off x="1212111" y="2126511"/>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9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 Box 20">
              <a:extLst>
                <a:ext uri="{FF2B5EF4-FFF2-40B4-BE49-F238E27FC236}">
                  <a16:creationId xmlns:a16="http://schemas.microsoft.com/office/drawing/2014/main" id="{8C8465E1-D535-180F-7095-F6BAD3A69AD1}"/>
                </a:ext>
              </a:extLst>
            </p:cNvPr>
            <p:cNvSpPr txBox="1"/>
            <p:nvPr/>
          </p:nvSpPr>
          <p:spPr>
            <a:xfrm>
              <a:off x="2445488" y="1201479"/>
              <a:ext cx="636904" cy="282605"/>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panose="020B0606020204020204" pitchFamily="34" charset="0"/>
                  <a:ea typeface="Calibri" panose="020F0502020204030204" pitchFamily="34" charset="0"/>
                  <a:cs typeface="Times New Roman" panose="02020603050405020304" pitchFamily="18" charset="0"/>
                </a:rPr>
                <a:t>10 miles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 name="Text Box 21">
              <a:extLst>
                <a:ext uri="{FF2B5EF4-FFF2-40B4-BE49-F238E27FC236}">
                  <a16:creationId xmlns:a16="http://schemas.microsoft.com/office/drawing/2014/main" id="{7C2BA0AD-FA32-96AA-91B8-3280AB3AD238}"/>
                </a:ext>
              </a:extLst>
            </p:cNvPr>
            <p:cNvSpPr txBox="1"/>
            <p:nvPr/>
          </p:nvSpPr>
          <p:spPr>
            <a:xfrm>
              <a:off x="457200" y="520995"/>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9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Text Box 22">
              <a:extLst>
                <a:ext uri="{FF2B5EF4-FFF2-40B4-BE49-F238E27FC236}">
                  <a16:creationId xmlns:a16="http://schemas.microsoft.com/office/drawing/2014/main" id="{B71CA9D6-C8EC-1C58-7201-BE78B2C71EE2}"/>
                </a:ext>
              </a:extLst>
            </p:cNvPr>
            <p:cNvSpPr txBox="1"/>
            <p:nvPr/>
          </p:nvSpPr>
          <p:spPr>
            <a:xfrm>
              <a:off x="2052083" y="861237"/>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7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2" name="Text Box 23">
              <a:extLst>
                <a:ext uri="{FF2B5EF4-FFF2-40B4-BE49-F238E27FC236}">
                  <a16:creationId xmlns:a16="http://schemas.microsoft.com/office/drawing/2014/main" id="{CF493E4C-C19B-2369-472B-65BA16FAC4CF}"/>
                </a:ext>
              </a:extLst>
            </p:cNvPr>
            <p:cNvSpPr txBox="1"/>
            <p:nvPr/>
          </p:nvSpPr>
          <p:spPr>
            <a:xfrm>
              <a:off x="1509822" y="329506"/>
              <a:ext cx="669607" cy="198639"/>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panose="020B0606020204020204" pitchFamily="34" charset="0"/>
                  <a:ea typeface="Calibri" panose="020F0502020204030204" pitchFamily="34" charset="0"/>
                  <a:cs typeface="Times New Roman" panose="02020603050405020304" pitchFamily="18" charset="0"/>
                </a:rPr>
                <a:t>12 miles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 name="Text Box 24">
              <a:extLst>
                <a:ext uri="{FF2B5EF4-FFF2-40B4-BE49-F238E27FC236}">
                  <a16:creationId xmlns:a16="http://schemas.microsoft.com/office/drawing/2014/main" id="{F376BDA0-AB3F-6A79-A986-CD7B09CF3642}"/>
                </a:ext>
              </a:extLst>
            </p:cNvPr>
            <p:cNvSpPr txBox="1"/>
            <p:nvPr/>
          </p:nvSpPr>
          <p:spPr>
            <a:xfrm>
              <a:off x="584790" y="1541721"/>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7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4" name="Text Box 25">
              <a:extLst>
                <a:ext uri="{FF2B5EF4-FFF2-40B4-BE49-F238E27FC236}">
                  <a16:creationId xmlns:a16="http://schemas.microsoft.com/office/drawing/2014/main" id="{E91C8BB7-45B6-63AF-8625-9D94B2DAF3DD}"/>
                </a:ext>
              </a:extLst>
            </p:cNvPr>
            <p:cNvSpPr txBox="1"/>
            <p:nvPr/>
          </p:nvSpPr>
          <p:spPr>
            <a:xfrm>
              <a:off x="1499190" y="1711842"/>
              <a:ext cx="606742" cy="230434"/>
            </a:xfrm>
            <a:prstGeom prst="rect">
              <a:avLst/>
            </a:prstGeom>
            <a:solidFill>
              <a:sysClr val="window" lastClr="FFFFFF"/>
            </a:solidFill>
            <a:ln w="25400">
              <a:solidFill>
                <a:srgbClr val="5B9BD5">
                  <a:lumMod val="75000"/>
                </a:srgbClr>
              </a:solid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panose="020B0606020204020204" pitchFamily="34" charset="0"/>
                  <a:ea typeface="Calibri" panose="020F0502020204030204" pitchFamily="34" charset="0"/>
                  <a:cs typeface="Times New Roman" panose="02020603050405020304" pitchFamily="18" charset="0"/>
                </a:rPr>
                <a:t>6 miles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35" name="Content Placeholder 2">
            <a:extLst>
              <a:ext uri="{FF2B5EF4-FFF2-40B4-BE49-F238E27FC236}">
                <a16:creationId xmlns:a16="http://schemas.microsoft.com/office/drawing/2014/main" id="{C4EBDCD8-A1C1-EE3A-DCDD-460BB0BCC853}"/>
              </a:ext>
            </a:extLst>
          </p:cNvPr>
          <p:cNvSpPr txBox="1">
            <a:spLocks/>
          </p:cNvSpPr>
          <p:nvPr/>
        </p:nvSpPr>
        <p:spPr>
          <a:xfrm>
            <a:off x="6319715" y="2345733"/>
            <a:ext cx="3289514" cy="8802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1800" dirty="0"/>
              <a:t>Destinations are represented by vertices</a:t>
            </a:r>
          </a:p>
        </p:txBody>
      </p:sp>
      <p:sp>
        <p:nvSpPr>
          <p:cNvPr id="36" name="Content Placeholder 2">
            <a:extLst>
              <a:ext uri="{FF2B5EF4-FFF2-40B4-BE49-F238E27FC236}">
                <a16:creationId xmlns:a16="http://schemas.microsoft.com/office/drawing/2014/main" id="{80493C20-EE8A-DF95-4689-1FB8EEAF8921}"/>
              </a:ext>
            </a:extLst>
          </p:cNvPr>
          <p:cNvSpPr txBox="1">
            <a:spLocks/>
          </p:cNvSpPr>
          <p:nvPr/>
        </p:nvSpPr>
        <p:spPr>
          <a:xfrm>
            <a:off x="1283503" y="2405575"/>
            <a:ext cx="3124378" cy="8802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1800" dirty="0"/>
              <a:t>The roads are represented by edges</a:t>
            </a:r>
          </a:p>
        </p:txBody>
      </p:sp>
      <p:sp>
        <p:nvSpPr>
          <p:cNvPr id="37" name="Content Placeholder 2">
            <a:extLst>
              <a:ext uri="{FF2B5EF4-FFF2-40B4-BE49-F238E27FC236}">
                <a16:creationId xmlns:a16="http://schemas.microsoft.com/office/drawing/2014/main" id="{28D1222C-484C-EDB8-2D23-EF253080AFA7}"/>
              </a:ext>
            </a:extLst>
          </p:cNvPr>
          <p:cNvSpPr txBox="1">
            <a:spLocks/>
          </p:cNvSpPr>
          <p:nvPr/>
        </p:nvSpPr>
        <p:spPr>
          <a:xfrm>
            <a:off x="6829799" y="4857836"/>
            <a:ext cx="2958400" cy="1450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1800" dirty="0"/>
              <a:t>The distances between destinations are represented by the weights</a:t>
            </a:r>
          </a:p>
        </p:txBody>
      </p:sp>
    </p:spTree>
    <p:extLst>
      <p:ext uri="{BB962C8B-B14F-4D97-AF65-F5344CB8AC3E}">
        <p14:creationId xmlns:p14="http://schemas.microsoft.com/office/powerpoint/2010/main" val="367601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fade">
                                      <p:cBhvr>
                                        <p:cTn id="7" dur="2000"/>
                                        <p:tgtEl>
                                          <p:spTgt spid="3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fade">
                                      <p:cBhvr>
                                        <p:cTn id="14" dur="2000"/>
                                        <p:tgtEl>
                                          <p:spTgt spid="36">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37">
                                            <p:txEl>
                                              <p:pRg st="0" end="0"/>
                                            </p:txEl>
                                          </p:spTgt>
                                        </p:tgtEl>
                                        <p:attrNameLst>
                                          <p:attrName>style.visibility</p:attrName>
                                        </p:attrNameLst>
                                      </p:cBhvr>
                                      <p:to>
                                        <p:strVal val="visible"/>
                                      </p:to>
                                    </p:set>
                                    <p:animEffect transition="in" filter="fade">
                                      <p:cBhvr>
                                        <p:cTn id="21" dur="2000"/>
                                        <p:tgtEl>
                                          <p:spTgt spid="37">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P spid="36" grpId="0" build="p"/>
      <p:bldP spid="3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Triangle Inequality Theorem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b="0" dirty="0"/>
              <a:t>“For any triangle, the sum of the lengths of any two sides must be equal to or greater than the length of the remaining side”</a:t>
            </a:r>
          </a:p>
          <a:p>
            <a:pPr marL="0" indent="0">
              <a:buClr>
                <a:schemeClr val="bg2">
                  <a:lumMod val="25000"/>
                </a:schemeClr>
              </a:buClr>
              <a:buNone/>
            </a:pPr>
            <a:endParaRPr lang="pt-BR" b="0" dirty="0"/>
          </a:p>
          <a:p>
            <a:pPr marL="0" indent="0">
              <a:buClr>
                <a:schemeClr val="bg2">
                  <a:lumMod val="25000"/>
                </a:schemeClr>
              </a:buClr>
              <a:buNone/>
            </a:pPr>
            <a:r>
              <a:rPr lang="pt-BR" b="0" dirty="0"/>
              <a:t>a + b ≥ c</a:t>
            </a:r>
          </a:p>
          <a:p>
            <a:pPr marL="0" indent="0">
              <a:buClr>
                <a:schemeClr val="bg2">
                  <a:lumMod val="25000"/>
                </a:schemeClr>
              </a:buClr>
              <a:buNone/>
            </a:pPr>
            <a:r>
              <a:rPr lang="pt-BR" b="0" dirty="0"/>
              <a:t>a + c ≥ b</a:t>
            </a:r>
          </a:p>
          <a:p>
            <a:pPr marL="0" indent="0">
              <a:buClr>
                <a:schemeClr val="bg2">
                  <a:lumMod val="25000"/>
                </a:schemeClr>
              </a:buClr>
              <a:buNone/>
            </a:pPr>
            <a:r>
              <a:rPr lang="pt-BR" b="0" dirty="0"/>
              <a:t>b + c ≥ a</a:t>
            </a:r>
          </a:p>
          <a:p>
            <a:pPr marL="0" indent="0">
              <a:buClr>
                <a:schemeClr val="bg2">
                  <a:lumMod val="25000"/>
                </a:schemeClr>
              </a:buClr>
              <a:buNone/>
            </a:pPr>
            <a:endParaRPr lang="en-GB" b="0" dirty="0"/>
          </a:p>
          <a:p>
            <a:pPr marL="0" indent="0">
              <a:buClr>
                <a:schemeClr val="bg2">
                  <a:lumMod val="25000"/>
                </a:schemeClr>
              </a:buClr>
              <a:buNone/>
            </a:pPr>
            <a:r>
              <a:rPr lang="en-GB" b="0" dirty="0"/>
              <a:t>In other words, it can’t be more expensive (in terms of distance, time, etc.) to travel directly from one vertex to another than it is to travel via an intermediate vertex first.</a:t>
            </a:r>
            <a:endParaRPr lang="en-GB" sz="1100" b="0" dirty="0"/>
          </a:p>
          <a:p>
            <a:pPr marL="0" indent="0">
              <a:buNone/>
            </a:pPr>
            <a:endParaRPr lang="en-US" dirty="0"/>
          </a:p>
        </p:txBody>
      </p:sp>
    </p:spTree>
    <p:extLst>
      <p:ext uri="{BB962C8B-B14F-4D97-AF65-F5344CB8AC3E}">
        <p14:creationId xmlns:p14="http://schemas.microsoft.com/office/powerpoint/2010/main" val="4073459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Triangle Inequality Theorem</a:t>
            </a:r>
            <a:endParaRPr lang="en-US" dirty="0"/>
          </a:p>
        </p:txBody>
      </p:sp>
      <p:sp>
        <p:nvSpPr>
          <p:cNvPr id="4" name="Content Placeholder 2">
            <a:extLst>
              <a:ext uri="{FF2B5EF4-FFF2-40B4-BE49-F238E27FC236}">
                <a16:creationId xmlns:a16="http://schemas.microsoft.com/office/drawing/2014/main" id="{27C9570A-9A7C-1FB0-1D76-E6E8B7E7BE3B}"/>
              </a:ext>
            </a:extLst>
          </p:cNvPr>
          <p:cNvSpPr>
            <a:spLocks noGrp="1"/>
          </p:cNvSpPr>
          <p:nvPr>
            <p:ph idx="1"/>
          </p:nvPr>
        </p:nvSpPr>
        <p:spPr>
          <a:xfrm>
            <a:off x="1017270" y="2214245"/>
            <a:ext cx="7886700" cy="4013200"/>
          </a:xfrm>
        </p:spPr>
        <p:txBody>
          <a:bodyPr>
            <a:normAutofit fontScale="92500" lnSpcReduction="10000"/>
          </a:bodyPr>
          <a:lstStyle/>
          <a:p>
            <a:pPr marL="0" indent="0">
              <a:buClr>
                <a:schemeClr val="bg2">
                  <a:lumMod val="25000"/>
                </a:schemeClr>
              </a:buClr>
              <a:buNone/>
            </a:pPr>
            <a:r>
              <a:rPr lang="en-GB" dirty="0"/>
              <a:t>Example 1</a:t>
            </a:r>
          </a:p>
          <a:p>
            <a:pPr marL="0" indent="0">
              <a:buClr>
                <a:schemeClr val="bg2">
                  <a:lumMod val="25000"/>
                </a:schemeClr>
              </a:buClr>
              <a:buNone/>
            </a:pPr>
            <a:endParaRPr lang="en-GB" sz="2400" dirty="0"/>
          </a:p>
          <a:p>
            <a:pPr marL="0" indent="0">
              <a:buNone/>
            </a:pPr>
            <a:r>
              <a:rPr lang="en-GB" sz="2400" dirty="0"/>
              <a:t>3 + 4 ≥ 5</a:t>
            </a:r>
          </a:p>
          <a:p>
            <a:pPr lvl="1">
              <a:buFont typeface="Wingdings" panose="05000000000000000000" pitchFamily="2" charset="2"/>
              <a:buChar char="ü"/>
            </a:pPr>
            <a:r>
              <a:rPr lang="en-GB" sz="1600" dirty="0"/>
              <a:t>7 ≥ 5</a:t>
            </a:r>
          </a:p>
          <a:p>
            <a:pPr marL="0" indent="0">
              <a:buNone/>
            </a:pPr>
            <a:r>
              <a:rPr lang="en-GB" sz="2400" dirty="0"/>
              <a:t>3 + 5 ≥ 4</a:t>
            </a:r>
          </a:p>
          <a:p>
            <a:pPr lvl="1">
              <a:buFont typeface="Wingdings" panose="05000000000000000000" pitchFamily="2" charset="2"/>
              <a:buChar char="ü"/>
            </a:pPr>
            <a:r>
              <a:rPr lang="en-GB" sz="1600" dirty="0"/>
              <a:t>8 ≥ 3</a:t>
            </a:r>
          </a:p>
          <a:p>
            <a:pPr marL="0" indent="0">
              <a:buNone/>
            </a:pPr>
            <a:r>
              <a:rPr lang="en-GB" sz="2400" dirty="0"/>
              <a:t>4 + 5 ≥ 3</a:t>
            </a:r>
          </a:p>
          <a:p>
            <a:pPr lvl="1">
              <a:buFont typeface="Wingdings" panose="05000000000000000000" pitchFamily="2" charset="2"/>
              <a:buChar char="ü"/>
            </a:pPr>
            <a:r>
              <a:rPr lang="en-GB" sz="1600" dirty="0"/>
              <a:t>9 ≥ 4</a:t>
            </a:r>
          </a:p>
          <a:p>
            <a:pPr lvl="1">
              <a:buFont typeface="Wingdings" panose="05000000000000000000" pitchFamily="2" charset="2"/>
              <a:buChar char="ü"/>
            </a:pPr>
            <a:endParaRPr lang="en-GB" sz="1200" dirty="0"/>
          </a:p>
          <a:p>
            <a:pPr lvl="1">
              <a:buFont typeface="Wingdings" panose="05000000000000000000" pitchFamily="2" charset="2"/>
              <a:buChar char="ü"/>
            </a:pPr>
            <a:endParaRPr lang="en-GB" sz="1200" dirty="0"/>
          </a:p>
          <a:p>
            <a:pPr marL="0" indent="0">
              <a:buNone/>
            </a:pPr>
            <a:r>
              <a:rPr lang="en-GB" sz="2400" dirty="0"/>
              <a:t>These sides satisfy the Triangle Inequality Theorem and successfully form a triangle. </a:t>
            </a:r>
          </a:p>
          <a:p>
            <a:endParaRPr lang="en-GB" dirty="0"/>
          </a:p>
        </p:txBody>
      </p:sp>
      <p:grpSp>
        <p:nvGrpSpPr>
          <p:cNvPr id="5" name="Group 4">
            <a:extLst>
              <a:ext uri="{FF2B5EF4-FFF2-40B4-BE49-F238E27FC236}">
                <a16:creationId xmlns:a16="http://schemas.microsoft.com/office/drawing/2014/main" id="{611765C9-8F17-2C4F-6738-78E1E2E7C374}"/>
              </a:ext>
            </a:extLst>
          </p:cNvPr>
          <p:cNvGrpSpPr/>
          <p:nvPr/>
        </p:nvGrpSpPr>
        <p:grpSpPr>
          <a:xfrm>
            <a:off x="3458041" y="2369820"/>
            <a:ext cx="3236129" cy="2725357"/>
            <a:chOff x="171450" y="-161925"/>
            <a:chExt cx="1457325" cy="1457325"/>
          </a:xfrm>
        </p:grpSpPr>
        <p:sp>
          <p:nvSpPr>
            <p:cNvPr id="6" name="Isosceles Triangle 5">
              <a:extLst>
                <a:ext uri="{FF2B5EF4-FFF2-40B4-BE49-F238E27FC236}">
                  <a16:creationId xmlns:a16="http://schemas.microsoft.com/office/drawing/2014/main" id="{3C8C613C-4938-CEC8-9531-12C98DDE85A2}"/>
                </a:ext>
              </a:extLst>
            </p:cNvPr>
            <p:cNvSpPr/>
            <p:nvPr/>
          </p:nvSpPr>
          <p:spPr>
            <a:xfrm flipV="1">
              <a:off x="466725" y="219075"/>
              <a:ext cx="1162050" cy="1076325"/>
            </a:xfrm>
            <a:prstGeom prst="triangle">
              <a:avLst>
                <a:gd name="adj" fmla="val 24846"/>
              </a:avLst>
            </a:prstGeom>
            <a:noFill/>
            <a:ln w="38100" cap="flat" cmpd="sng" algn="ctr">
              <a:solidFill>
                <a:srgbClr val="41719C"/>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2000"/>
            </a:p>
          </p:txBody>
        </p:sp>
        <p:sp>
          <p:nvSpPr>
            <p:cNvPr id="7" name="Text Box 29">
              <a:extLst>
                <a:ext uri="{FF2B5EF4-FFF2-40B4-BE49-F238E27FC236}">
                  <a16:creationId xmlns:a16="http://schemas.microsoft.com/office/drawing/2014/main" id="{77240610-1EC9-6BC5-B198-3AC87936AC03}"/>
                </a:ext>
              </a:extLst>
            </p:cNvPr>
            <p:cNvSpPr txBox="1"/>
            <p:nvPr/>
          </p:nvSpPr>
          <p:spPr>
            <a:xfrm>
              <a:off x="171450" y="638175"/>
              <a:ext cx="333375" cy="314325"/>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i="1">
                  <a:effectLst/>
                  <a:latin typeface="Calibri" panose="020F0502020204030204" pitchFamily="34" charset="0"/>
                  <a:ea typeface="Calibri" panose="020F0502020204030204" pitchFamily="34" charset="0"/>
                  <a:cs typeface="Times New Roman" panose="02020603050405020304" pitchFamily="18" charset="0"/>
                </a:rPr>
                <a:t>3</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30">
              <a:extLst>
                <a:ext uri="{FF2B5EF4-FFF2-40B4-BE49-F238E27FC236}">
                  <a16:creationId xmlns:a16="http://schemas.microsoft.com/office/drawing/2014/main" id="{D2516931-2E72-DC42-8770-B2BCC658F146}"/>
                </a:ext>
              </a:extLst>
            </p:cNvPr>
            <p:cNvSpPr txBox="1"/>
            <p:nvPr/>
          </p:nvSpPr>
          <p:spPr>
            <a:xfrm>
              <a:off x="885825" y="-161925"/>
              <a:ext cx="314325" cy="314325"/>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i="1">
                  <a:effectLst/>
                  <a:latin typeface="Calibri" panose="020F0502020204030204" pitchFamily="34" charset="0"/>
                  <a:ea typeface="Calibri" panose="020F0502020204030204" pitchFamily="34" charset="0"/>
                  <a:cs typeface="Times New Roman" panose="02020603050405020304" pitchFamily="18" charset="0"/>
                </a:rPr>
                <a:t>4</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 Box 31">
              <a:extLst>
                <a:ext uri="{FF2B5EF4-FFF2-40B4-BE49-F238E27FC236}">
                  <a16:creationId xmlns:a16="http://schemas.microsoft.com/office/drawing/2014/main" id="{CC96D7B9-E607-2B4D-94C7-A46A1F60644A}"/>
                </a:ext>
              </a:extLst>
            </p:cNvPr>
            <p:cNvSpPr txBox="1"/>
            <p:nvPr/>
          </p:nvSpPr>
          <p:spPr>
            <a:xfrm>
              <a:off x="1295400" y="752475"/>
              <a:ext cx="295275" cy="314325"/>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i="1" dirty="0">
                  <a:effectLst/>
                  <a:latin typeface="Calibri" panose="020F0502020204030204" pitchFamily="34" charset="0"/>
                  <a:ea typeface="Calibri" panose="020F0502020204030204" pitchFamily="34" charset="0"/>
                  <a:cs typeface="Times New Roman" panose="02020603050405020304" pitchFamily="18" charset="0"/>
                </a:rPr>
                <a:t>5</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53708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a:xfrm>
            <a:off x="838200" y="957993"/>
            <a:ext cx="10515600" cy="1325563"/>
          </a:xfrm>
        </p:spPr>
        <p:txBody>
          <a:bodyPr/>
          <a:lstStyle/>
          <a:p>
            <a:r>
              <a:rPr lang="en-US" dirty="0"/>
              <a:t>Triangle Inequality Theorem</a:t>
            </a:r>
          </a:p>
        </p:txBody>
      </p:sp>
      <p:sp>
        <p:nvSpPr>
          <p:cNvPr id="4" name="Content Placeholder 2">
            <a:extLst>
              <a:ext uri="{FF2B5EF4-FFF2-40B4-BE49-F238E27FC236}">
                <a16:creationId xmlns:a16="http://schemas.microsoft.com/office/drawing/2014/main" id="{2DE4B18B-25B9-E75F-F178-4DC7433613D7}"/>
              </a:ext>
            </a:extLst>
          </p:cNvPr>
          <p:cNvSpPr>
            <a:spLocks noGrp="1"/>
          </p:cNvSpPr>
          <p:nvPr>
            <p:ph idx="1"/>
          </p:nvPr>
        </p:nvSpPr>
        <p:spPr>
          <a:xfrm>
            <a:off x="982980" y="2179955"/>
            <a:ext cx="7886700" cy="4013200"/>
          </a:xfrm>
        </p:spPr>
        <p:txBody>
          <a:bodyPr>
            <a:normAutofit fontScale="92500" lnSpcReduction="10000"/>
          </a:bodyPr>
          <a:lstStyle/>
          <a:p>
            <a:pPr marL="0" indent="0">
              <a:buClr>
                <a:schemeClr val="bg2">
                  <a:lumMod val="25000"/>
                </a:schemeClr>
              </a:buClr>
              <a:buNone/>
            </a:pPr>
            <a:r>
              <a:rPr lang="en-GB" dirty="0"/>
              <a:t>Example 2</a:t>
            </a:r>
          </a:p>
          <a:p>
            <a:pPr marL="0" indent="0">
              <a:buClr>
                <a:schemeClr val="bg2">
                  <a:lumMod val="25000"/>
                </a:schemeClr>
              </a:buClr>
              <a:buNone/>
            </a:pPr>
            <a:endParaRPr lang="en-GB" sz="2400" dirty="0"/>
          </a:p>
          <a:p>
            <a:pPr marL="0" indent="0">
              <a:buNone/>
            </a:pPr>
            <a:r>
              <a:rPr lang="en-GB" sz="2400" dirty="0"/>
              <a:t>80 + 150 ≥ 40</a:t>
            </a:r>
          </a:p>
          <a:p>
            <a:pPr lvl="1">
              <a:buFont typeface="Wingdings" panose="05000000000000000000" pitchFamily="2" charset="2"/>
              <a:buChar char="ü"/>
            </a:pPr>
            <a:r>
              <a:rPr lang="en-GB" sz="1600" dirty="0"/>
              <a:t>230 ≥ 40</a:t>
            </a:r>
          </a:p>
          <a:p>
            <a:pPr marL="0" indent="0">
              <a:buNone/>
            </a:pPr>
            <a:r>
              <a:rPr lang="en-GB" sz="2400" dirty="0"/>
              <a:t>40 + 150 ≥ 80</a:t>
            </a:r>
          </a:p>
          <a:p>
            <a:pPr lvl="1">
              <a:buFont typeface="Wingdings" panose="05000000000000000000" pitchFamily="2" charset="2"/>
              <a:buChar char="ü"/>
            </a:pPr>
            <a:r>
              <a:rPr lang="en-GB" sz="1600" dirty="0"/>
              <a:t>190 ≥ 80</a:t>
            </a:r>
          </a:p>
          <a:p>
            <a:pPr marL="0" indent="0">
              <a:buNone/>
            </a:pPr>
            <a:r>
              <a:rPr lang="en-GB" sz="2400" dirty="0"/>
              <a:t>40 + 80 ≥ 150</a:t>
            </a:r>
          </a:p>
          <a:p>
            <a:pPr marL="457200" lvl="1" indent="0">
              <a:buNone/>
            </a:pPr>
            <a:r>
              <a:rPr lang="en-GB" sz="1600" i="1" dirty="0"/>
              <a:t>x</a:t>
            </a:r>
            <a:r>
              <a:rPr lang="en-GB" sz="1600" dirty="0"/>
              <a:t>  120 ≥ 150</a:t>
            </a:r>
          </a:p>
          <a:p>
            <a:pPr lvl="1">
              <a:buFont typeface="Wingdings" panose="05000000000000000000" pitchFamily="2" charset="2"/>
              <a:buChar char="ü"/>
            </a:pPr>
            <a:endParaRPr lang="en-GB" sz="1200" dirty="0"/>
          </a:p>
          <a:p>
            <a:pPr lvl="1">
              <a:buFont typeface="Wingdings" panose="05000000000000000000" pitchFamily="2" charset="2"/>
              <a:buChar char="ü"/>
            </a:pPr>
            <a:endParaRPr lang="en-GB" sz="1200" dirty="0"/>
          </a:p>
          <a:p>
            <a:pPr marL="0" indent="0">
              <a:buNone/>
            </a:pPr>
            <a:r>
              <a:rPr lang="en-GB" sz="2400" dirty="0"/>
              <a:t>These sides do not satisfy the Triangle Inequality Theorem and will not successfully form a triangle. </a:t>
            </a:r>
          </a:p>
          <a:p>
            <a:pPr marL="0" indent="0">
              <a:buNone/>
            </a:pPr>
            <a:endParaRPr lang="en-GB" dirty="0"/>
          </a:p>
        </p:txBody>
      </p:sp>
      <p:grpSp>
        <p:nvGrpSpPr>
          <p:cNvPr id="5" name="Group 4">
            <a:extLst>
              <a:ext uri="{FF2B5EF4-FFF2-40B4-BE49-F238E27FC236}">
                <a16:creationId xmlns:a16="http://schemas.microsoft.com/office/drawing/2014/main" id="{C23D0F0D-6F0F-2462-189C-08CFAC56FC8A}"/>
              </a:ext>
            </a:extLst>
          </p:cNvPr>
          <p:cNvGrpSpPr/>
          <p:nvPr/>
        </p:nvGrpSpPr>
        <p:grpSpPr>
          <a:xfrm>
            <a:off x="4098959" y="2702702"/>
            <a:ext cx="3586225" cy="1984405"/>
            <a:chOff x="3744629" y="2348372"/>
            <a:chExt cx="3586225" cy="1984405"/>
          </a:xfrm>
        </p:grpSpPr>
        <p:grpSp>
          <p:nvGrpSpPr>
            <p:cNvPr id="6" name="Group 5">
              <a:extLst>
                <a:ext uri="{FF2B5EF4-FFF2-40B4-BE49-F238E27FC236}">
                  <a16:creationId xmlns:a16="http://schemas.microsoft.com/office/drawing/2014/main" id="{DF606407-6C58-5E39-626D-D2704C3B4E27}"/>
                </a:ext>
              </a:extLst>
            </p:cNvPr>
            <p:cNvGrpSpPr/>
            <p:nvPr/>
          </p:nvGrpSpPr>
          <p:grpSpPr>
            <a:xfrm>
              <a:off x="4026700" y="2348372"/>
              <a:ext cx="3304154" cy="1984405"/>
              <a:chOff x="3153796" y="2492751"/>
              <a:chExt cx="3304154" cy="1984405"/>
            </a:xfrm>
          </p:grpSpPr>
          <p:sp>
            <p:nvSpPr>
              <p:cNvPr id="8" name="Text Box 31">
                <a:extLst>
                  <a:ext uri="{FF2B5EF4-FFF2-40B4-BE49-F238E27FC236}">
                    <a16:creationId xmlns:a16="http://schemas.microsoft.com/office/drawing/2014/main" id="{08BDEAFA-3001-3ACE-9F7C-D744D0AD9DA2}"/>
                  </a:ext>
                </a:extLst>
              </p:cNvPr>
              <p:cNvSpPr txBox="1"/>
              <p:nvPr/>
            </p:nvSpPr>
            <p:spPr>
              <a:xfrm>
                <a:off x="5760287" y="2659809"/>
                <a:ext cx="697663" cy="652194"/>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40</a:t>
                </a:r>
              </a:p>
            </p:txBody>
          </p:sp>
          <p:sp>
            <p:nvSpPr>
              <p:cNvPr id="9" name="Text Box 31">
                <a:extLst>
                  <a:ext uri="{FF2B5EF4-FFF2-40B4-BE49-F238E27FC236}">
                    <a16:creationId xmlns:a16="http://schemas.microsoft.com/office/drawing/2014/main" id="{16DB3BE1-751C-5DD5-8406-896B40169074}"/>
                  </a:ext>
                </a:extLst>
              </p:cNvPr>
              <p:cNvSpPr txBox="1"/>
              <p:nvPr/>
            </p:nvSpPr>
            <p:spPr>
              <a:xfrm>
                <a:off x="3153796" y="2492751"/>
                <a:ext cx="697663" cy="652194"/>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i="1" dirty="0">
                    <a:latin typeface="Calibri" panose="020F0502020204030204" pitchFamily="34" charset="0"/>
                    <a:ea typeface="Calibri" panose="020F0502020204030204" pitchFamily="34" charset="0"/>
                    <a:cs typeface="Times New Roman" panose="02020603050405020304" pitchFamily="18" charset="0"/>
                  </a:rPr>
                  <a:t>80</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 Box 31">
                <a:extLst>
                  <a:ext uri="{FF2B5EF4-FFF2-40B4-BE49-F238E27FC236}">
                    <a16:creationId xmlns:a16="http://schemas.microsoft.com/office/drawing/2014/main" id="{7076575A-E16F-4B02-96A8-E80D5158A8DF}"/>
                  </a:ext>
                </a:extLst>
              </p:cNvPr>
              <p:cNvSpPr txBox="1"/>
              <p:nvPr/>
            </p:nvSpPr>
            <p:spPr>
              <a:xfrm>
                <a:off x="4435677" y="3824962"/>
                <a:ext cx="697663" cy="652194"/>
              </a:xfrm>
              <a:prstGeom prst="rect">
                <a:avLst/>
              </a:prstGeom>
              <a:solidFill>
                <a:sysClr val="window" lastClr="FFFFFF"/>
              </a:solid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150</a:t>
                </a:r>
              </a:p>
            </p:txBody>
          </p:sp>
        </p:grpSp>
        <p:sp>
          <p:nvSpPr>
            <p:cNvPr id="7" name="Isosceles Triangle 6">
              <a:extLst>
                <a:ext uri="{FF2B5EF4-FFF2-40B4-BE49-F238E27FC236}">
                  <a16:creationId xmlns:a16="http://schemas.microsoft.com/office/drawing/2014/main" id="{9B2EC70A-C49F-E385-0991-DFB2C9122F6F}"/>
                </a:ext>
              </a:extLst>
            </p:cNvPr>
            <p:cNvSpPr/>
            <p:nvPr/>
          </p:nvSpPr>
          <p:spPr>
            <a:xfrm rot="19957838" flipH="1" flipV="1">
              <a:off x="3744629" y="2810939"/>
              <a:ext cx="3127905" cy="1471576"/>
            </a:xfrm>
            <a:prstGeom prst="triangle">
              <a:avLst>
                <a:gd name="adj" fmla="val 4050"/>
              </a:avLst>
            </a:prstGeom>
            <a:noFill/>
            <a:ln w="38100" cap="flat" cmpd="sng" algn="ctr">
              <a:solidFill>
                <a:srgbClr val="41719C"/>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2000"/>
            </a:p>
          </p:txBody>
        </p:sp>
      </p:grpSp>
    </p:spTree>
    <p:extLst>
      <p:ext uri="{BB962C8B-B14F-4D97-AF65-F5344CB8AC3E}">
        <p14:creationId xmlns:p14="http://schemas.microsoft.com/office/powerpoint/2010/main" val="264964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Hamiltonian Cycles</a:t>
            </a:r>
          </a:p>
        </p:txBody>
      </p:sp>
      <p:sp>
        <p:nvSpPr>
          <p:cNvPr id="4" name="Content Placeholder 78">
            <a:extLst>
              <a:ext uri="{FF2B5EF4-FFF2-40B4-BE49-F238E27FC236}">
                <a16:creationId xmlns:a16="http://schemas.microsoft.com/office/drawing/2014/main" id="{DECAFC88-F713-233D-67D7-8C1E5EA87849}"/>
              </a:ext>
            </a:extLst>
          </p:cNvPr>
          <p:cNvSpPr>
            <a:spLocks noGrp="1"/>
          </p:cNvSpPr>
          <p:nvPr>
            <p:ph idx="1"/>
          </p:nvPr>
        </p:nvSpPr>
        <p:spPr>
          <a:xfrm>
            <a:off x="754380" y="2095500"/>
            <a:ext cx="7886700" cy="4013200"/>
          </a:xfrm>
        </p:spPr>
        <p:txBody>
          <a:bodyPr/>
          <a:lstStyle/>
          <a:p>
            <a:pPr marL="0" indent="0">
              <a:buClr>
                <a:schemeClr val="bg2">
                  <a:lumMod val="25000"/>
                </a:schemeClr>
              </a:buClr>
              <a:buNone/>
            </a:pPr>
            <a:r>
              <a:rPr lang="en-GB" sz="1800" dirty="0"/>
              <a:t>Example 1</a:t>
            </a:r>
          </a:p>
          <a:p>
            <a:pPr marL="0" indent="0">
              <a:buClr>
                <a:schemeClr val="bg2">
                  <a:lumMod val="25000"/>
                </a:schemeClr>
              </a:buClr>
              <a:buNone/>
            </a:pPr>
            <a:r>
              <a:rPr lang="en-GB" dirty="0"/>
              <a:t>				</a:t>
            </a:r>
            <a:r>
              <a:rPr lang="en-GB" sz="1800" dirty="0"/>
              <a:t>There are just three essentially 					different Hamiltonian cycles:</a:t>
            </a:r>
          </a:p>
          <a:p>
            <a:pPr marL="0" indent="0">
              <a:buClr>
                <a:schemeClr val="bg2">
                  <a:lumMod val="25000"/>
                </a:schemeClr>
              </a:buClr>
              <a:buNone/>
            </a:pPr>
            <a:r>
              <a:rPr lang="en-GB" sz="1800" dirty="0"/>
              <a:t>				ACBDA with weight 16</a:t>
            </a:r>
          </a:p>
          <a:p>
            <a:pPr marL="0" indent="0">
              <a:buClr>
                <a:schemeClr val="bg2">
                  <a:lumMod val="25000"/>
                </a:schemeClr>
              </a:buClr>
              <a:buNone/>
            </a:pPr>
            <a:r>
              <a:rPr lang="en-GB" sz="1800" dirty="0"/>
              <a:t>				ABCDA with weight 17</a:t>
            </a:r>
          </a:p>
          <a:p>
            <a:pPr marL="0" indent="0">
              <a:buClr>
                <a:schemeClr val="bg2">
                  <a:lumMod val="25000"/>
                </a:schemeClr>
              </a:buClr>
              <a:buNone/>
            </a:pPr>
            <a:r>
              <a:rPr lang="en-GB" sz="1800" dirty="0"/>
              <a:t>				ABDCA with weight 17</a:t>
            </a:r>
            <a:endParaRPr lang="en-GB" sz="1050" dirty="0"/>
          </a:p>
          <a:p>
            <a:endParaRPr lang="en-GB" sz="1800" dirty="0"/>
          </a:p>
        </p:txBody>
      </p:sp>
      <p:grpSp>
        <p:nvGrpSpPr>
          <p:cNvPr id="5" name="Group 129">
            <a:extLst>
              <a:ext uri="{FF2B5EF4-FFF2-40B4-BE49-F238E27FC236}">
                <a16:creationId xmlns:a16="http://schemas.microsoft.com/office/drawing/2014/main" id="{B43BC0ED-FBD2-D24C-0AE6-22D461315E00}"/>
              </a:ext>
            </a:extLst>
          </p:cNvPr>
          <p:cNvGrpSpPr>
            <a:grpSpLocks/>
          </p:cNvGrpSpPr>
          <p:nvPr/>
        </p:nvGrpSpPr>
        <p:grpSpPr bwMode="auto">
          <a:xfrm>
            <a:off x="397986" y="4565867"/>
            <a:ext cx="2614615" cy="1970089"/>
            <a:chOff x="204" y="2427"/>
            <a:chExt cx="1647" cy="1241"/>
          </a:xfrm>
        </p:grpSpPr>
        <p:sp>
          <p:nvSpPr>
            <p:cNvPr id="6" name="Line 69">
              <a:extLst>
                <a:ext uri="{FF2B5EF4-FFF2-40B4-BE49-F238E27FC236}">
                  <a16:creationId xmlns:a16="http://schemas.microsoft.com/office/drawing/2014/main" id="{449D1206-03C0-DEDE-2817-DFB6E01DF9D7}"/>
                </a:ext>
              </a:extLst>
            </p:cNvPr>
            <p:cNvSpPr>
              <a:spLocks noChangeShapeType="1"/>
            </p:cNvSpPr>
            <p:nvPr/>
          </p:nvSpPr>
          <p:spPr bwMode="auto">
            <a:xfrm flipV="1">
              <a:off x="386" y="3067"/>
              <a:ext cx="362" cy="454"/>
            </a:xfrm>
            <a:prstGeom prst="line">
              <a:avLst/>
            </a:prstGeom>
            <a:noFill/>
            <a:ln w="9525">
              <a:solidFill>
                <a:schemeClr val="tx1"/>
              </a:solidFill>
              <a:round/>
              <a:headEnd/>
              <a:tailEnd/>
            </a:ln>
            <a:effectLst/>
          </p:spPr>
          <p:txBody>
            <a:bodyPr/>
            <a:lstStyle/>
            <a:p>
              <a:endParaRPr lang="en-GB"/>
            </a:p>
          </p:txBody>
        </p:sp>
        <p:cxnSp>
          <p:nvCxnSpPr>
            <p:cNvPr id="7" name="AutoShape 70">
              <a:extLst>
                <a:ext uri="{FF2B5EF4-FFF2-40B4-BE49-F238E27FC236}">
                  <a16:creationId xmlns:a16="http://schemas.microsoft.com/office/drawing/2014/main" id="{8FB5C5C4-6889-F43F-2DCF-63CFF51A5272}"/>
                </a:ext>
              </a:extLst>
            </p:cNvPr>
            <p:cNvCxnSpPr>
              <a:cxnSpLocks noChangeShapeType="1"/>
              <a:stCxn id="14" idx="5"/>
              <a:endCxn id="6" idx="1"/>
            </p:cNvCxnSpPr>
            <p:nvPr/>
          </p:nvCxnSpPr>
          <p:spPr bwMode="auto">
            <a:xfrm>
              <a:off x="599" y="2600"/>
              <a:ext cx="149" cy="467"/>
            </a:xfrm>
            <a:prstGeom prst="straightConnector1">
              <a:avLst/>
            </a:prstGeom>
            <a:noFill/>
            <a:ln w="9525">
              <a:solidFill>
                <a:schemeClr val="tx1"/>
              </a:solidFill>
              <a:round/>
              <a:headEnd/>
              <a:tailEnd/>
            </a:ln>
            <a:effectLst/>
          </p:spPr>
        </p:cxnSp>
        <p:sp>
          <p:nvSpPr>
            <p:cNvPr id="8" name="Line 72">
              <a:extLst>
                <a:ext uri="{FF2B5EF4-FFF2-40B4-BE49-F238E27FC236}">
                  <a16:creationId xmlns:a16="http://schemas.microsoft.com/office/drawing/2014/main" id="{66F10E91-230F-3E26-AE6D-07F89EEA35BE}"/>
                </a:ext>
              </a:extLst>
            </p:cNvPr>
            <p:cNvSpPr>
              <a:spLocks noChangeShapeType="1"/>
            </p:cNvSpPr>
            <p:nvPr/>
          </p:nvSpPr>
          <p:spPr bwMode="auto">
            <a:xfrm>
              <a:off x="567" y="2568"/>
              <a:ext cx="1043" cy="545"/>
            </a:xfrm>
            <a:prstGeom prst="line">
              <a:avLst/>
            </a:prstGeom>
            <a:noFill/>
            <a:ln w="9525">
              <a:solidFill>
                <a:schemeClr val="tx1"/>
              </a:solidFill>
              <a:round/>
              <a:headEnd/>
              <a:tailEnd/>
            </a:ln>
            <a:effectLst/>
          </p:spPr>
          <p:txBody>
            <a:bodyPr/>
            <a:lstStyle/>
            <a:p>
              <a:endParaRPr lang="en-GB"/>
            </a:p>
          </p:txBody>
        </p:sp>
        <p:sp>
          <p:nvSpPr>
            <p:cNvPr id="9" name="Line 73">
              <a:extLst>
                <a:ext uri="{FF2B5EF4-FFF2-40B4-BE49-F238E27FC236}">
                  <a16:creationId xmlns:a16="http://schemas.microsoft.com/office/drawing/2014/main" id="{E6095B31-FFF9-CF9E-8077-7093934FEA66}"/>
                </a:ext>
              </a:extLst>
            </p:cNvPr>
            <p:cNvSpPr>
              <a:spLocks noChangeShapeType="1"/>
            </p:cNvSpPr>
            <p:nvPr/>
          </p:nvSpPr>
          <p:spPr bwMode="auto">
            <a:xfrm flipV="1">
              <a:off x="386" y="3158"/>
              <a:ext cx="1224" cy="363"/>
            </a:xfrm>
            <a:prstGeom prst="line">
              <a:avLst/>
            </a:prstGeom>
            <a:noFill/>
            <a:ln w="9525">
              <a:solidFill>
                <a:schemeClr val="tx1"/>
              </a:solidFill>
              <a:round/>
              <a:headEnd/>
              <a:tailEnd/>
            </a:ln>
            <a:effectLst/>
          </p:spPr>
          <p:txBody>
            <a:bodyPr/>
            <a:lstStyle/>
            <a:p>
              <a:endParaRPr lang="en-GB"/>
            </a:p>
          </p:txBody>
        </p:sp>
        <p:sp>
          <p:nvSpPr>
            <p:cNvPr id="10" name="Text Box 75">
              <a:extLst>
                <a:ext uri="{FF2B5EF4-FFF2-40B4-BE49-F238E27FC236}">
                  <a16:creationId xmlns:a16="http://schemas.microsoft.com/office/drawing/2014/main" id="{C4B52C7D-7928-6C48-EBB8-429B3756F5DF}"/>
                </a:ext>
              </a:extLst>
            </p:cNvPr>
            <p:cNvSpPr txBox="1">
              <a:spLocks noChangeArrowheads="1"/>
            </p:cNvSpPr>
            <p:nvPr/>
          </p:nvSpPr>
          <p:spPr bwMode="auto">
            <a:xfrm>
              <a:off x="362" y="2427"/>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A</a:t>
              </a:r>
            </a:p>
          </p:txBody>
        </p:sp>
        <p:sp>
          <p:nvSpPr>
            <p:cNvPr id="11" name="Text Box 76">
              <a:extLst>
                <a:ext uri="{FF2B5EF4-FFF2-40B4-BE49-F238E27FC236}">
                  <a16:creationId xmlns:a16="http://schemas.microsoft.com/office/drawing/2014/main" id="{F845B178-7163-E365-8DA6-CCE46BD98503}"/>
                </a:ext>
              </a:extLst>
            </p:cNvPr>
            <p:cNvSpPr txBox="1">
              <a:spLocks noChangeArrowheads="1"/>
            </p:cNvSpPr>
            <p:nvPr/>
          </p:nvSpPr>
          <p:spPr bwMode="auto">
            <a:xfrm>
              <a:off x="1701" y="3067"/>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C</a:t>
              </a:r>
            </a:p>
          </p:txBody>
        </p:sp>
        <p:sp>
          <p:nvSpPr>
            <p:cNvPr id="12" name="Text Box 77">
              <a:extLst>
                <a:ext uri="{FF2B5EF4-FFF2-40B4-BE49-F238E27FC236}">
                  <a16:creationId xmlns:a16="http://schemas.microsoft.com/office/drawing/2014/main" id="{186D3177-DA22-F277-75E3-2B33837FA9E0}"/>
                </a:ext>
              </a:extLst>
            </p:cNvPr>
            <p:cNvSpPr txBox="1">
              <a:spLocks noChangeArrowheads="1"/>
            </p:cNvSpPr>
            <p:nvPr/>
          </p:nvSpPr>
          <p:spPr bwMode="auto">
            <a:xfrm>
              <a:off x="204" y="3476"/>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B</a:t>
              </a:r>
            </a:p>
          </p:txBody>
        </p:sp>
        <p:sp>
          <p:nvSpPr>
            <p:cNvPr id="13" name="Text Box 78">
              <a:extLst>
                <a:ext uri="{FF2B5EF4-FFF2-40B4-BE49-F238E27FC236}">
                  <a16:creationId xmlns:a16="http://schemas.microsoft.com/office/drawing/2014/main" id="{89C5E5D6-D57E-5444-2A08-70879D06E99C}"/>
                </a:ext>
              </a:extLst>
            </p:cNvPr>
            <p:cNvSpPr txBox="1">
              <a:spLocks noChangeArrowheads="1"/>
            </p:cNvSpPr>
            <p:nvPr/>
          </p:nvSpPr>
          <p:spPr bwMode="auto">
            <a:xfrm>
              <a:off x="786" y="3006"/>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D</a:t>
              </a:r>
            </a:p>
          </p:txBody>
        </p:sp>
        <p:sp>
          <p:nvSpPr>
            <p:cNvPr id="14" name="Oval 79">
              <a:extLst>
                <a:ext uri="{FF2B5EF4-FFF2-40B4-BE49-F238E27FC236}">
                  <a16:creationId xmlns:a16="http://schemas.microsoft.com/office/drawing/2014/main" id="{714E9A1B-C0B8-8D92-144B-A93DE768FE3A}"/>
                </a:ext>
              </a:extLst>
            </p:cNvPr>
            <p:cNvSpPr>
              <a:spLocks noChangeArrowheads="1"/>
            </p:cNvSpPr>
            <p:nvPr/>
          </p:nvSpPr>
          <p:spPr bwMode="auto">
            <a:xfrm>
              <a:off x="521" y="2523"/>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5" name="Oval 80">
              <a:extLst>
                <a:ext uri="{FF2B5EF4-FFF2-40B4-BE49-F238E27FC236}">
                  <a16:creationId xmlns:a16="http://schemas.microsoft.com/office/drawing/2014/main" id="{5404D54B-3A0F-D836-4693-2016FE4D9AF6}"/>
                </a:ext>
              </a:extLst>
            </p:cNvPr>
            <p:cNvSpPr>
              <a:spLocks noChangeArrowheads="1"/>
            </p:cNvSpPr>
            <p:nvPr/>
          </p:nvSpPr>
          <p:spPr bwMode="auto">
            <a:xfrm>
              <a:off x="341" y="3475"/>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6" name="Oval 81">
              <a:extLst>
                <a:ext uri="{FF2B5EF4-FFF2-40B4-BE49-F238E27FC236}">
                  <a16:creationId xmlns:a16="http://schemas.microsoft.com/office/drawing/2014/main" id="{EE17CCB8-43A3-D25C-6DA4-AEAFDB2DD66B}"/>
                </a:ext>
              </a:extLst>
            </p:cNvPr>
            <p:cNvSpPr>
              <a:spLocks noChangeArrowheads="1"/>
            </p:cNvSpPr>
            <p:nvPr/>
          </p:nvSpPr>
          <p:spPr bwMode="auto">
            <a:xfrm>
              <a:off x="703" y="3022"/>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7" name="Oval 82">
              <a:extLst>
                <a:ext uri="{FF2B5EF4-FFF2-40B4-BE49-F238E27FC236}">
                  <a16:creationId xmlns:a16="http://schemas.microsoft.com/office/drawing/2014/main" id="{A064311A-7A31-EDBE-A57F-85A2AFDC8042}"/>
                </a:ext>
              </a:extLst>
            </p:cNvPr>
            <p:cNvSpPr>
              <a:spLocks noChangeArrowheads="1"/>
            </p:cNvSpPr>
            <p:nvPr/>
          </p:nvSpPr>
          <p:spPr bwMode="auto">
            <a:xfrm>
              <a:off x="1564" y="3113"/>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8" name="Text Box 83">
              <a:extLst>
                <a:ext uri="{FF2B5EF4-FFF2-40B4-BE49-F238E27FC236}">
                  <a16:creationId xmlns:a16="http://schemas.microsoft.com/office/drawing/2014/main" id="{F11A2FE4-89F4-E56E-814F-2A893477A778}"/>
                </a:ext>
              </a:extLst>
            </p:cNvPr>
            <p:cNvSpPr txBox="1">
              <a:spLocks noChangeArrowheads="1"/>
            </p:cNvSpPr>
            <p:nvPr/>
          </p:nvSpPr>
          <p:spPr bwMode="auto">
            <a:xfrm>
              <a:off x="460" y="3103"/>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sp>
          <p:nvSpPr>
            <p:cNvPr id="19" name="Text Box 84">
              <a:extLst>
                <a:ext uri="{FF2B5EF4-FFF2-40B4-BE49-F238E27FC236}">
                  <a16:creationId xmlns:a16="http://schemas.microsoft.com/office/drawing/2014/main" id="{61F8B3BE-099F-471D-F599-28CF4A7A19D1}"/>
                </a:ext>
              </a:extLst>
            </p:cNvPr>
            <p:cNvSpPr txBox="1">
              <a:spLocks noChangeArrowheads="1"/>
            </p:cNvSpPr>
            <p:nvPr/>
          </p:nvSpPr>
          <p:spPr bwMode="auto">
            <a:xfrm>
              <a:off x="672" y="2750"/>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2</a:t>
              </a:r>
            </a:p>
          </p:txBody>
        </p:sp>
        <p:sp>
          <p:nvSpPr>
            <p:cNvPr id="20" name="Text Box 85">
              <a:extLst>
                <a:ext uri="{FF2B5EF4-FFF2-40B4-BE49-F238E27FC236}">
                  <a16:creationId xmlns:a16="http://schemas.microsoft.com/office/drawing/2014/main" id="{598C82F8-64B9-D151-2DA9-456D98B75142}"/>
                </a:ext>
              </a:extLst>
            </p:cNvPr>
            <p:cNvSpPr txBox="1">
              <a:spLocks noChangeArrowheads="1"/>
            </p:cNvSpPr>
            <p:nvPr/>
          </p:nvSpPr>
          <p:spPr bwMode="auto">
            <a:xfrm>
              <a:off x="907" y="3354"/>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6</a:t>
              </a:r>
            </a:p>
          </p:txBody>
        </p:sp>
        <p:sp>
          <p:nvSpPr>
            <p:cNvPr id="21" name="Text Box 87">
              <a:extLst>
                <a:ext uri="{FF2B5EF4-FFF2-40B4-BE49-F238E27FC236}">
                  <a16:creationId xmlns:a16="http://schemas.microsoft.com/office/drawing/2014/main" id="{4DDC57F4-9F17-FE41-DD29-503813466CB9}"/>
                </a:ext>
              </a:extLst>
            </p:cNvPr>
            <p:cNvSpPr txBox="1">
              <a:spLocks noChangeArrowheads="1"/>
            </p:cNvSpPr>
            <p:nvPr/>
          </p:nvSpPr>
          <p:spPr bwMode="auto">
            <a:xfrm>
              <a:off x="1058" y="2666"/>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grpSp>
      <p:sp>
        <p:nvSpPr>
          <p:cNvPr id="22" name="Content Placeholder 2">
            <a:extLst>
              <a:ext uri="{FF2B5EF4-FFF2-40B4-BE49-F238E27FC236}">
                <a16:creationId xmlns:a16="http://schemas.microsoft.com/office/drawing/2014/main" id="{C1F46CDC-84FB-D718-E1A1-240008A67359}"/>
              </a:ext>
            </a:extLst>
          </p:cNvPr>
          <p:cNvSpPr txBox="1">
            <a:spLocks/>
          </p:cNvSpPr>
          <p:nvPr/>
        </p:nvSpPr>
        <p:spPr>
          <a:xfrm>
            <a:off x="374113" y="1898379"/>
            <a:ext cx="8647233" cy="4319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bg2">
                  <a:lumMod val="25000"/>
                </a:schemeClr>
              </a:buClr>
              <a:buNone/>
            </a:pPr>
            <a:endParaRPr lang="en-GB" sz="1100" dirty="0"/>
          </a:p>
        </p:txBody>
      </p:sp>
      <p:sp>
        <p:nvSpPr>
          <p:cNvPr id="23" name="Slide Number Placeholder 6">
            <a:extLst>
              <a:ext uri="{FF2B5EF4-FFF2-40B4-BE49-F238E27FC236}">
                <a16:creationId xmlns:a16="http://schemas.microsoft.com/office/drawing/2014/main" id="{3126D7A6-184B-A99E-18F3-023B6FEED922}"/>
              </a:ext>
            </a:extLst>
          </p:cNvPr>
          <p:cNvSpPr>
            <a:spLocks noGrp="1"/>
          </p:cNvSpPr>
          <p:nvPr>
            <p:ph type="sldNum" sz="quarter" idx="12"/>
          </p:nvPr>
        </p:nvSpPr>
        <p:spPr>
          <a:xfrm>
            <a:off x="6583680" y="6492875"/>
            <a:ext cx="2057400" cy="365125"/>
          </a:xfrm>
        </p:spPr>
        <p:txBody>
          <a:bodyPr/>
          <a:lstStyle/>
          <a:p>
            <a:fld id="{A516D415-AA78-4FEE-9D14-92665D992AE1}" type="slidenum">
              <a:rPr lang="en-GB" smtClean="0"/>
              <a:t>15</a:t>
            </a:fld>
            <a:endParaRPr lang="en-GB"/>
          </a:p>
        </p:txBody>
      </p:sp>
      <p:sp>
        <p:nvSpPr>
          <p:cNvPr id="24" name="Line 9">
            <a:extLst>
              <a:ext uri="{FF2B5EF4-FFF2-40B4-BE49-F238E27FC236}">
                <a16:creationId xmlns:a16="http://schemas.microsoft.com/office/drawing/2014/main" id="{BFE8B54D-4B50-8102-5026-9553983C9042}"/>
              </a:ext>
            </a:extLst>
          </p:cNvPr>
          <p:cNvSpPr>
            <a:spLocks noChangeShapeType="1"/>
          </p:cNvSpPr>
          <p:nvPr/>
        </p:nvSpPr>
        <p:spPr bwMode="auto">
          <a:xfrm flipV="1">
            <a:off x="1130618" y="3511550"/>
            <a:ext cx="574675" cy="720725"/>
          </a:xfrm>
          <a:prstGeom prst="line">
            <a:avLst/>
          </a:prstGeom>
          <a:noFill/>
          <a:ln w="9525">
            <a:solidFill>
              <a:schemeClr val="tx1"/>
            </a:solidFill>
            <a:round/>
            <a:headEnd/>
            <a:tailEnd/>
          </a:ln>
          <a:effectLst/>
        </p:spPr>
        <p:txBody>
          <a:bodyPr/>
          <a:lstStyle/>
          <a:p>
            <a:endParaRPr lang="en-GB"/>
          </a:p>
        </p:txBody>
      </p:sp>
      <p:cxnSp>
        <p:nvCxnSpPr>
          <p:cNvPr id="25" name="AutoShape 10">
            <a:extLst>
              <a:ext uri="{FF2B5EF4-FFF2-40B4-BE49-F238E27FC236}">
                <a16:creationId xmlns:a16="http://schemas.microsoft.com/office/drawing/2014/main" id="{1AAA33EA-488D-78A8-4D42-2A2D895FF90F}"/>
              </a:ext>
            </a:extLst>
          </p:cNvPr>
          <p:cNvCxnSpPr>
            <a:cxnSpLocks noChangeShapeType="1"/>
            <a:stCxn id="33" idx="5"/>
            <a:endCxn id="24" idx="1"/>
          </p:cNvCxnSpPr>
          <p:nvPr/>
        </p:nvCxnSpPr>
        <p:spPr bwMode="auto">
          <a:xfrm>
            <a:off x="1468755" y="2770188"/>
            <a:ext cx="236538" cy="741362"/>
          </a:xfrm>
          <a:prstGeom prst="straightConnector1">
            <a:avLst/>
          </a:prstGeom>
          <a:noFill/>
          <a:ln w="9525">
            <a:solidFill>
              <a:schemeClr val="tx1"/>
            </a:solidFill>
            <a:round/>
            <a:headEnd/>
            <a:tailEnd/>
          </a:ln>
          <a:effectLst/>
        </p:spPr>
      </p:cxnSp>
      <p:sp>
        <p:nvSpPr>
          <p:cNvPr id="26" name="Line 13">
            <a:extLst>
              <a:ext uri="{FF2B5EF4-FFF2-40B4-BE49-F238E27FC236}">
                <a16:creationId xmlns:a16="http://schemas.microsoft.com/office/drawing/2014/main" id="{B0BDEB42-8601-6564-4C09-679959D22732}"/>
              </a:ext>
            </a:extLst>
          </p:cNvPr>
          <p:cNvSpPr>
            <a:spLocks noChangeShapeType="1"/>
          </p:cNvSpPr>
          <p:nvPr/>
        </p:nvSpPr>
        <p:spPr bwMode="auto">
          <a:xfrm flipV="1">
            <a:off x="1130618" y="2719388"/>
            <a:ext cx="287337" cy="1512887"/>
          </a:xfrm>
          <a:prstGeom prst="line">
            <a:avLst/>
          </a:prstGeom>
          <a:noFill/>
          <a:ln w="9525">
            <a:solidFill>
              <a:schemeClr val="tx1"/>
            </a:solidFill>
            <a:round/>
            <a:headEnd/>
            <a:tailEnd/>
          </a:ln>
          <a:effectLst/>
        </p:spPr>
        <p:txBody>
          <a:bodyPr/>
          <a:lstStyle/>
          <a:p>
            <a:endParaRPr lang="en-GB"/>
          </a:p>
        </p:txBody>
      </p:sp>
      <p:sp>
        <p:nvSpPr>
          <p:cNvPr id="27" name="Line 14">
            <a:extLst>
              <a:ext uri="{FF2B5EF4-FFF2-40B4-BE49-F238E27FC236}">
                <a16:creationId xmlns:a16="http://schemas.microsoft.com/office/drawing/2014/main" id="{23ACB6F2-3B87-952D-625D-8D8CEEDB8AA8}"/>
              </a:ext>
            </a:extLst>
          </p:cNvPr>
          <p:cNvSpPr>
            <a:spLocks noChangeShapeType="1"/>
          </p:cNvSpPr>
          <p:nvPr/>
        </p:nvSpPr>
        <p:spPr bwMode="auto">
          <a:xfrm>
            <a:off x="1417955" y="2719388"/>
            <a:ext cx="1655763" cy="865187"/>
          </a:xfrm>
          <a:prstGeom prst="line">
            <a:avLst/>
          </a:prstGeom>
          <a:noFill/>
          <a:ln w="9525">
            <a:solidFill>
              <a:schemeClr val="tx1"/>
            </a:solidFill>
            <a:round/>
            <a:headEnd/>
            <a:tailEnd/>
          </a:ln>
          <a:effectLst/>
        </p:spPr>
        <p:txBody>
          <a:bodyPr/>
          <a:lstStyle/>
          <a:p>
            <a:endParaRPr lang="en-GB"/>
          </a:p>
        </p:txBody>
      </p:sp>
      <p:sp>
        <p:nvSpPr>
          <p:cNvPr id="28" name="Line 15">
            <a:extLst>
              <a:ext uri="{FF2B5EF4-FFF2-40B4-BE49-F238E27FC236}">
                <a16:creationId xmlns:a16="http://schemas.microsoft.com/office/drawing/2014/main" id="{FC7FDA93-193C-DC8F-BE6E-2CBF374F892F}"/>
              </a:ext>
            </a:extLst>
          </p:cNvPr>
          <p:cNvSpPr>
            <a:spLocks noChangeShapeType="1"/>
          </p:cNvSpPr>
          <p:nvPr/>
        </p:nvSpPr>
        <p:spPr bwMode="auto">
          <a:xfrm flipV="1">
            <a:off x="1130618" y="3656013"/>
            <a:ext cx="1943100" cy="576262"/>
          </a:xfrm>
          <a:prstGeom prst="line">
            <a:avLst/>
          </a:prstGeom>
          <a:noFill/>
          <a:ln w="9525">
            <a:solidFill>
              <a:schemeClr val="tx1"/>
            </a:solidFill>
            <a:round/>
            <a:headEnd/>
            <a:tailEnd/>
          </a:ln>
          <a:effectLst/>
        </p:spPr>
        <p:txBody>
          <a:bodyPr/>
          <a:lstStyle/>
          <a:p>
            <a:endParaRPr lang="en-GB"/>
          </a:p>
        </p:txBody>
      </p:sp>
      <p:sp>
        <p:nvSpPr>
          <p:cNvPr id="29" name="Line 16">
            <a:extLst>
              <a:ext uri="{FF2B5EF4-FFF2-40B4-BE49-F238E27FC236}">
                <a16:creationId xmlns:a16="http://schemas.microsoft.com/office/drawing/2014/main" id="{B8AB5D7D-3E4B-6834-D905-56AAA7BF7C6C}"/>
              </a:ext>
            </a:extLst>
          </p:cNvPr>
          <p:cNvSpPr>
            <a:spLocks noChangeShapeType="1"/>
          </p:cNvSpPr>
          <p:nvPr/>
        </p:nvSpPr>
        <p:spPr bwMode="auto">
          <a:xfrm>
            <a:off x="1705293" y="3511550"/>
            <a:ext cx="1368425" cy="144463"/>
          </a:xfrm>
          <a:prstGeom prst="line">
            <a:avLst/>
          </a:prstGeom>
          <a:noFill/>
          <a:ln w="9525">
            <a:solidFill>
              <a:schemeClr val="tx1"/>
            </a:solidFill>
            <a:round/>
            <a:headEnd/>
            <a:tailEnd/>
          </a:ln>
          <a:effectLst/>
        </p:spPr>
        <p:txBody>
          <a:bodyPr/>
          <a:lstStyle/>
          <a:p>
            <a:endParaRPr lang="en-GB"/>
          </a:p>
        </p:txBody>
      </p:sp>
      <p:sp>
        <p:nvSpPr>
          <p:cNvPr id="30" name="Text Box 19">
            <a:extLst>
              <a:ext uri="{FF2B5EF4-FFF2-40B4-BE49-F238E27FC236}">
                <a16:creationId xmlns:a16="http://schemas.microsoft.com/office/drawing/2014/main" id="{02FE5835-676B-CCC5-2D7F-0B4A9D2E8774}"/>
              </a:ext>
            </a:extLst>
          </p:cNvPr>
          <p:cNvSpPr txBox="1">
            <a:spLocks noChangeArrowheads="1"/>
          </p:cNvSpPr>
          <p:nvPr/>
        </p:nvSpPr>
        <p:spPr bwMode="auto">
          <a:xfrm>
            <a:off x="3218180" y="3511550"/>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C</a:t>
            </a:r>
          </a:p>
        </p:txBody>
      </p:sp>
      <p:sp>
        <p:nvSpPr>
          <p:cNvPr id="31" name="Text Box 20">
            <a:extLst>
              <a:ext uri="{FF2B5EF4-FFF2-40B4-BE49-F238E27FC236}">
                <a16:creationId xmlns:a16="http://schemas.microsoft.com/office/drawing/2014/main" id="{A4FA8189-4196-566C-EA3C-499B9628E1DE}"/>
              </a:ext>
            </a:extLst>
          </p:cNvPr>
          <p:cNvSpPr txBox="1">
            <a:spLocks noChangeArrowheads="1"/>
          </p:cNvSpPr>
          <p:nvPr/>
        </p:nvSpPr>
        <p:spPr bwMode="auto">
          <a:xfrm>
            <a:off x="841693" y="4160838"/>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B</a:t>
            </a:r>
          </a:p>
        </p:txBody>
      </p:sp>
      <p:sp>
        <p:nvSpPr>
          <p:cNvPr id="32" name="Text Box 21">
            <a:extLst>
              <a:ext uri="{FF2B5EF4-FFF2-40B4-BE49-F238E27FC236}">
                <a16:creationId xmlns:a16="http://schemas.microsoft.com/office/drawing/2014/main" id="{CF308492-0958-3B72-FD6C-3CFBEC45839E}"/>
              </a:ext>
            </a:extLst>
          </p:cNvPr>
          <p:cNvSpPr txBox="1">
            <a:spLocks noChangeArrowheads="1"/>
          </p:cNvSpPr>
          <p:nvPr/>
        </p:nvSpPr>
        <p:spPr bwMode="auto">
          <a:xfrm>
            <a:off x="1668781" y="3573463"/>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D</a:t>
            </a:r>
          </a:p>
        </p:txBody>
      </p:sp>
      <p:sp>
        <p:nvSpPr>
          <p:cNvPr id="33" name="Oval 22">
            <a:extLst>
              <a:ext uri="{FF2B5EF4-FFF2-40B4-BE49-F238E27FC236}">
                <a16:creationId xmlns:a16="http://schemas.microsoft.com/office/drawing/2014/main" id="{1815CB45-89A8-4338-ADEB-EAF30232FB66}"/>
              </a:ext>
            </a:extLst>
          </p:cNvPr>
          <p:cNvSpPr>
            <a:spLocks noChangeArrowheads="1"/>
          </p:cNvSpPr>
          <p:nvPr/>
        </p:nvSpPr>
        <p:spPr bwMode="auto">
          <a:xfrm>
            <a:off x="1344930" y="2647950"/>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34" name="Oval 23">
            <a:extLst>
              <a:ext uri="{FF2B5EF4-FFF2-40B4-BE49-F238E27FC236}">
                <a16:creationId xmlns:a16="http://schemas.microsoft.com/office/drawing/2014/main" id="{9727B660-552E-2F94-127A-ACC2F61FD0D9}"/>
              </a:ext>
            </a:extLst>
          </p:cNvPr>
          <p:cNvSpPr>
            <a:spLocks noChangeArrowheads="1"/>
          </p:cNvSpPr>
          <p:nvPr/>
        </p:nvSpPr>
        <p:spPr bwMode="auto">
          <a:xfrm>
            <a:off x="1059180" y="4159250"/>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35" name="Oval 25">
            <a:extLst>
              <a:ext uri="{FF2B5EF4-FFF2-40B4-BE49-F238E27FC236}">
                <a16:creationId xmlns:a16="http://schemas.microsoft.com/office/drawing/2014/main" id="{61CA784E-5D5E-623D-AD1D-ABF341340FFF}"/>
              </a:ext>
            </a:extLst>
          </p:cNvPr>
          <p:cNvSpPr>
            <a:spLocks noChangeArrowheads="1"/>
          </p:cNvSpPr>
          <p:nvPr/>
        </p:nvSpPr>
        <p:spPr bwMode="auto">
          <a:xfrm>
            <a:off x="1633855" y="3440113"/>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36" name="Oval 26">
            <a:extLst>
              <a:ext uri="{FF2B5EF4-FFF2-40B4-BE49-F238E27FC236}">
                <a16:creationId xmlns:a16="http://schemas.microsoft.com/office/drawing/2014/main" id="{ABAE75DA-1129-FDEB-E233-BE538BC22A36}"/>
              </a:ext>
            </a:extLst>
          </p:cNvPr>
          <p:cNvSpPr>
            <a:spLocks noChangeArrowheads="1"/>
          </p:cNvSpPr>
          <p:nvPr/>
        </p:nvSpPr>
        <p:spPr bwMode="auto">
          <a:xfrm>
            <a:off x="3000693" y="3584575"/>
            <a:ext cx="144462"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37" name="Text Box 27">
            <a:extLst>
              <a:ext uri="{FF2B5EF4-FFF2-40B4-BE49-F238E27FC236}">
                <a16:creationId xmlns:a16="http://schemas.microsoft.com/office/drawing/2014/main" id="{58A34741-AF0E-8121-63BA-7A74950264C6}"/>
              </a:ext>
            </a:extLst>
          </p:cNvPr>
          <p:cNvSpPr txBox="1">
            <a:spLocks noChangeArrowheads="1"/>
          </p:cNvSpPr>
          <p:nvPr/>
        </p:nvSpPr>
        <p:spPr bwMode="auto">
          <a:xfrm>
            <a:off x="1295718" y="3498422"/>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sp>
        <p:nvSpPr>
          <p:cNvPr id="38" name="Text Box 28">
            <a:extLst>
              <a:ext uri="{FF2B5EF4-FFF2-40B4-BE49-F238E27FC236}">
                <a16:creationId xmlns:a16="http://schemas.microsoft.com/office/drawing/2014/main" id="{66C23590-A399-F7E5-64F7-672A4ABE2B96}"/>
              </a:ext>
            </a:extLst>
          </p:cNvPr>
          <p:cNvSpPr txBox="1">
            <a:spLocks noChangeArrowheads="1"/>
          </p:cNvSpPr>
          <p:nvPr/>
        </p:nvSpPr>
        <p:spPr bwMode="auto">
          <a:xfrm>
            <a:off x="1608811" y="3044718"/>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2</a:t>
            </a:r>
          </a:p>
        </p:txBody>
      </p:sp>
      <p:sp>
        <p:nvSpPr>
          <p:cNvPr id="39" name="Text Box 29">
            <a:extLst>
              <a:ext uri="{FF2B5EF4-FFF2-40B4-BE49-F238E27FC236}">
                <a16:creationId xmlns:a16="http://schemas.microsoft.com/office/drawing/2014/main" id="{9BE3F67E-46B5-9DB0-604A-340FF5AA2E0F}"/>
              </a:ext>
            </a:extLst>
          </p:cNvPr>
          <p:cNvSpPr txBox="1">
            <a:spLocks noChangeArrowheads="1"/>
          </p:cNvSpPr>
          <p:nvPr/>
        </p:nvSpPr>
        <p:spPr bwMode="auto">
          <a:xfrm>
            <a:off x="1849755" y="3943350"/>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6</a:t>
            </a:r>
          </a:p>
        </p:txBody>
      </p:sp>
      <p:sp>
        <p:nvSpPr>
          <p:cNvPr id="40" name="Text Box 30">
            <a:extLst>
              <a:ext uri="{FF2B5EF4-FFF2-40B4-BE49-F238E27FC236}">
                <a16:creationId xmlns:a16="http://schemas.microsoft.com/office/drawing/2014/main" id="{CD8561EF-8577-1304-B510-3D93B3B6F5C6}"/>
              </a:ext>
            </a:extLst>
          </p:cNvPr>
          <p:cNvSpPr txBox="1">
            <a:spLocks noChangeArrowheads="1"/>
          </p:cNvSpPr>
          <p:nvPr/>
        </p:nvSpPr>
        <p:spPr bwMode="auto">
          <a:xfrm>
            <a:off x="997728" y="3236305"/>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5</a:t>
            </a:r>
          </a:p>
        </p:txBody>
      </p:sp>
      <p:sp>
        <p:nvSpPr>
          <p:cNvPr id="41" name="Text Box 32">
            <a:extLst>
              <a:ext uri="{FF2B5EF4-FFF2-40B4-BE49-F238E27FC236}">
                <a16:creationId xmlns:a16="http://schemas.microsoft.com/office/drawing/2014/main" id="{3D263D30-A408-7652-5A84-DF838A69F061}"/>
              </a:ext>
            </a:extLst>
          </p:cNvPr>
          <p:cNvSpPr txBox="1">
            <a:spLocks noChangeArrowheads="1"/>
          </p:cNvSpPr>
          <p:nvPr/>
        </p:nvSpPr>
        <p:spPr bwMode="auto">
          <a:xfrm>
            <a:off x="2226704" y="2885132"/>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sp>
        <p:nvSpPr>
          <p:cNvPr id="42" name="Text Box 33">
            <a:extLst>
              <a:ext uri="{FF2B5EF4-FFF2-40B4-BE49-F238E27FC236}">
                <a16:creationId xmlns:a16="http://schemas.microsoft.com/office/drawing/2014/main" id="{A53BAA91-AD9F-6B69-8AA7-8F152E7456F2}"/>
              </a:ext>
            </a:extLst>
          </p:cNvPr>
          <p:cNvSpPr txBox="1">
            <a:spLocks noChangeArrowheads="1"/>
          </p:cNvSpPr>
          <p:nvPr/>
        </p:nvSpPr>
        <p:spPr bwMode="auto">
          <a:xfrm>
            <a:off x="2123598" y="3284966"/>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sp>
        <p:nvSpPr>
          <p:cNvPr id="43" name="Text Box 18">
            <a:extLst>
              <a:ext uri="{FF2B5EF4-FFF2-40B4-BE49-F238E27FC236}">
                <a16:creationId xmlns:a16="http://schemas.microsoft.com/office/drawing/2014/main" id="{8857BEDB-D228-FB6D-F33F-59382753E6A6}"/>
              </a:ext>
            </a:extLst>
          </p:cNvPr>
          <p:cNvSpPr txBox="1">
            <a:spLocks noChangeArrowheads="1"/>
          </p:cNvSpPr>
          <p:nvPr/>
        </p:nvSpPr>
        <p:spPr bwMode="auto">
          <a:xfrm>
            <a:off x="1143318" y="2386421"/>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A</a:t>
            </a:r>
          </a:p>
        </p:txBody>
      </p:sp>
      <p:grpSp>
        <p:nvGrpSpPr>
          <p:cNvPr id="44" name="Group 131">
            <a:extLst>
              <a:ext uri="{FF2B5EF4-FFF2-40B4-BE49-F238E27FC236}">
                <a16:creationId xmlns:a16="http://schemas.microsoft.com/office/drawing/2014/main" id="{746D299B-FD4D-11EA-9DF3-21A827AC5BB1}"/>
              </a:ext>
            </a:extLst>
          </p:cNvPr>
          <p:cNvGrpSpPr>
            <a:grpSpLocks/>
          </p:cNvGrpSpPr>
          <p:nvPr/>
        </p:nvGrpSpPr>
        <p:grpSpPr bwMode="auto">
          <a:xfrm>
            <a:off x="3569018" y="4600796"/>
            <a:ext cx="2614613" cy="1962153"/>
            <a:chOff x="3969" y="2886"/>
            <a:chExt cx="1647" cy="1236"/>
          </a:xfrm>
        </p:grpSpPr>
        <p:cxnSp>
          <p:nvCxnSpPr>
            <p:cNvPr id="45" name="AutoShape 110">
              <a:extLst>
                <a:ext uri="{FF2B5EF4-FFF2-40B4-BE49-F238E27FC236}">
                  <a16:creationId xmlns:a16="http://schemas.microsoft.com/office/drawing/2014/main" id="{F26DF2BC-FA03-4C52-1514-706FCFB5958A}"/>
                </a:ext>
              </a:extLst>
            </p:cNvPr>
            <p:cNvCxnSpPr>
              <a:cxnSpLocks noChangeShapeType="1"/>
              <a:stCxn id="53" idx="5"/>
            </p:cNvCxnSpPr>
            <p:nvPr/>
          </p:nvCxnSpPr>
          <p:spPr bwMode="auto">
            <a:xfrm>
              <a:off x="4364" y="3054"/>
              <a:ext cx="149" cy="467"/>
            </a:xfrm>
            <a:prstGeom prst="straightConnector1">
              <a:avLst/>
            </a:prstGeom>
            <a:noFill/>
            <a:ln w="9525">
              <a:solidFill>
                <a:schemeClr val="tx1"/>
              </a:solidFill>
              <a:round/>
              <a:headEnd/>
              <a:tailEnd/>
            </a:ln>
            <a:effectLst/>
          </p:spPr>
        </p:cxnSp>
        <p:sp>
          <p:nvSpPr>
            <p:cNvPr id="46" name="Line 111">
              <a:extLst>
                <a:ext uri="{FF2B5EF4-FFF2-40B4-BE49-F238E27FC236}">
                  <a16:creationId xmlns:a16="http://schemas.microsoft.com/office/drawing/2014/main" id="{26D6083B-C274-7BE4-08D2-7C6D25583B0E}"/>
                </a:ext>
              </a:extLst>
            </p:cNvPr>
            <p:cNvSpPr>
              <a:spLocks noChangeShapeType="1"/>
            </p:cNvSpPr>
            <p:nvPr/>
          </p:nvSpPr>
          <p:spPr bwMode="auto">
            <a:xfrm flipV="1">
              <a:off x="4151" y="3022"/>
              <a:ext cx="181" cy="953"/>
            </a:xfrm>
            <a:prstGeom prst="line">
              <a:avLst/>
            </a:prstGeom>
            <a:noFill/>
            <a:ln w="9525">
              <a:solidFill>
                <a:schemeClr val="tx1"/>
              </a:solidFill>
              <a:round/>
              <a:headEnd/>
              <a:tailEnd/>
            </a:ln>
            <a:effectLst/>
          </p:spPr>
          <p:txBody>
            <a:bodyPr/>
            <a:lstStyle/>
            <a:p>
              <a:endParaRPr lang="en-GB"/>
            </a:p>
          </p:txBody>
        </p:sp>
        <p:sp>
          <p:nvSpPr>
            <p:cNvPr id="47" name="Line 113">
              <a:extLst>
                <a:ext uri="{FF2B5EF4-FFF2-40B4-BE49-F238E27FC236}">
                  <a16:creationId xmlns:a16="http://schemas.microsoft.com/office/drawing/2014/main" id="{8474B8A2-2A06-E97A-9200-C291F848F549}"/>
                </a:ext>
              </a:extLst>
            </p:cNvPr>
            <p:cNvSpPr>
              <a:spLocks noChangeShapeType="1"/>
            </p:cNvSpPr>
            <p:nvPr/>
          </p:nvSpPr>
          <p:spPr bwMode="auto">
            <a:xfrm flipV="1">
              <a:off x="4151" y="3612"/>
              <a:ext cx="1224" cy="363"/>
            </a:xfrm>
            <a:prstGeom prst="line">
              <a:avLst/>
            </a:prstGeom>
            <a:noFill/>
            <a:ln w="9525">
              <a:solidFill>
                <a:schemeClr val="tx1"/>
              </a:solidFill>
              <a:round/>
              <a:headEnd/>
              <a:tailEnd/>
            </a:ln>
            <a:effectLst/>
          </p:spPr>
          <p:txBody>
            <a:bodyPr/>
            <a:lstStyle/>
            <a:p>
              <a:endParaRPr lang="en-GB"/>
            </a:p>
          </p:txBody>
        </p:sp>
        <p:sp>
          <p:nvSpPr>
            <p:cNvPr id="48" name="Line 114">
              <a:extLst>
                <a:ext uri="{FF2B5EF4-FFF2-40B4-BE49-F238E27FC236}">
                  <a16:creationId xmlns:a16="http://schemas.microsoft.com/office/drawing/2014/main" id="{484E6324-D3AD-044E-DEA4-D06E04B82BD3}"/>
                </a:ext>
              </a:extLst>
            </p:cNvPr>
            <p:cNvSpPr>
              <a:spLocks noChangeShapeType="1"/>
            </p:cNvSpPr>
            <p:nvPr/>
          </p:nvSpPr>
          <p:spPr bwMode="auto">
            <a:xfrm>
              <a:off x="4513" y="3521"/>
              <a:ext cx="862" cy="91"/>
            </a:xfrm>
            <a:prstGeom prst="line">
              <a:avLst/>
            </a:prstGeom>
            <a:noFill/>
            <a:ln w="9525">
              <a:solidFill>
                <a:schemeClr val="tx1"/>
              </a:solidFill>
              <a:round/>
              <a:headEnd/>
              <a:tailEnd/>
            </a:ln>
            <a:effectLst/>
          </p:spPr>
          <p:txBody>
            <a:bodyPr/>
            <a:lstStyle/>
            <a:p>
              <a:endParaRPr lang="en-GB"/>
            </a:p>
          </p:txBody>
        </p:sp>
        <p:sp>
          <p:nvSpPr>
            <p:cNvPr id="49" name="Text Box 115">
              <a:extLst>
                <a:ext uri="{FF2B5EF4-FFF2-40B4-BE49-F238E27FC236}">
                  <a16:creationId xmlns:a16="http://schemas.microsoft.com/office/drawing/2014/main" id="{46351BC4-8BDC-778C-3C63-16679105C89D}"/>
                </a:ext>
              </a:extLst>
            </p:cNvPr>
            <p:cNvSpPr txBox="1">
              <a:spLocks noChangeArrowheads="1"/>
            </p:cNvSpPr>
            <p:nvPr/>
          </p:nvSpPr>
          <p:spPr bwMode="auto">
            <a:xfrm>
              <a:off x="4150" y="2886"/>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A</a:t>
              </a:r>
            </a:p>
          </p:txBody>
        </p:sp>
        <p:sp>
          <p:nvSpPr>
            <p:cNvPr id="50" name="Text Box 116">
              <a:extLst>
                <a:ext uri="{FF2B5EF4-FFF2-40B4-BE49-F238E27FC236}">
                  <a16:creationId xmlns:a16="http://schemas.microsoft.com/office/drawing/2014/main" id="{2B30002E-DC68-B08E-27A7-0807F6BD5C92}"/>
                </a:ext>
              </a:extLst>
            </p:cNvPr>
            <p:cNvSpPr txBox="1">
              <a:spLocks noChangeArrowheads="1"/>
            </p:cNvSpPr>
            <p:nvPr/>
          </p:nvSpPr>
          <p:spPr bwMode="auto">
            <a:xfrm>
              <a:off x="5466" y="3521"/>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C</a:t>
              </a:r>
            </a:p>
          </p:txBody>
        </p:sp>
        <p:sp>
          <p:nvSpPr>
            <p:cNvPr id="51" name="Text Box 117">
              <a:extLst>
                <a:ext uri="{FF2B5EF4-FFF2-40B4-BE49-F238E27FC236}">
                  <a16:creationId xmlns:a16="http://schemas.microsoft.com/office/drawing/2014/main" id="{6AC770FC-0487-214D-83D3-F14AFFDFF099}"/>
                </a:ext>
              </a:extLst>
            </p:cNvPr>
            <p:cNvSpPr txBox="1">
              <a:spLocks noChangeArrowheads="1"/>
            </p:cNvSpPr>
            <p:nvPr/>
          </p:nvSpPr>
          <p:spPr bwMode="auto">
            <a:xfrm>
              <a:off x="3969" y="3930"/>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B</a:t>
              </a:r>
            </a:p>
          </p:txBody>
        </p:sp>
        <p:sp>
          <p:nvSpPr>
            <p:cNvPr id="52" name="Text Box 118">
              <a:extLst>
                <a:ext uri="{FF2B5EF4-FFF2-40B4-BE49-F238E27FC236}">
                  <a16:creationId xmlns:a16="http://schemas.microsoft.com/office/drawing/2014/main" id="{103DDD75-44DE-667C-9E6B-11ABDFD9BA8A}"/>
                </a:ext>
              </a:extLst>
            </p:cNvPr>
            <p:cNvSpPr txBox="1">
              <a:spLocks noChangeArrowheads="1"/>
            </p:cNvSpPr>
            <p:nvPr/>
          </p:nvSpPr>
          <p:spPr bwMode="auto">
            <a:xfrm>
              <a:off x="4513" y="3537"/>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D</a:t>
              </a:r>
            </a:p>
          </p:txBody>
        </p:sp>
        <p:sp>
          <p:nvSpPr>
            <p:cNvPr id="53" name="Oval 119">
              <a:extLst>
                <a:ext uri="{FF2B5EF4-FFF2-40B4-BE49-F238E27FC236}">
                  <a16:creationId xmlns:a16="http://schemas.microsoft.com/office/drawing/2014/main" id="{667962BA-404D-812E-6FBD-C80ED7D2FFFD}"/>
                </a:ext>
              </a:extLst>
            </p:cNvPr>
            <p:cNvSpPr>
              <a:spLocks noChangeArrowheads="1"/>
            </p:cNvSpPr>
            <p:nvPr/>
          </p:nvSpPr>
          <p:spPr bwMode="auto">
            <a:xfrm>
              <a:off x="4286" y="2977"/>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54" name="Oval 120">
              <a:extLst>
                <a:ext uri="{FF2B5EF4-FFF2-40B4-BE49-F238E27FC236}">
                  <a16:creationId xmlns:a16="http://schemas.microsoft.com/office/drawing/2014/main" id="{23E43AFF-C499-AA92-3090-CDBAA6927AED}"/>
                </a:ext>
              </a:extLst>
            </p:cNvPr>
            <p:cNvSpPr>
              <a:spLocks noChangeArrowheads="1"/>
            </p:cNvSpPr>
            <p:nvPr/>
          </p:nvSpPr>
          <p:spPr bwMode="auto">
            <a:xfrm>
              <a:off x="4106" y="3929"/>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55" name="Oval 121">
              <a:extLst>
                <a:ext uri="{FF2B5EF4-FFF2-40B4-BE49-F238E27FC236}">
                  <a16:creationId xmlns:a16="http://schemas.microsoft.com/office/drawing/2014/main" id="{6BAD90D5-160C-317F-3D64-73AF59BCF69A}"/>
                </a:ext>
              </a:extLst>
            </p:cNvPr>
            <p:cNvSpPr>
              <a:spLocks noChangeArrowheads="1"/>
            </p:cNvSpPr>
            <p:nvPr/>
          </p:nvSpPr>
          <p:spPr bwMode="auto">
            <a:xfrm>
              <a:off x="4468" y="3476"/>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56" name="Oval 122">
              <a:extLst>
                <a:ext uri="{FF2B5EF4-FFF2-40B4-BE49-F238E27FC236}">
                  <a16:creationId xmlns:a16="http://schemas.microsoft.com/office/drawing/2014/main" id="{5E005952-3C41-5279-1187-A700417FE15F}"/>
                </a:ext>
              </a:extLst>
            </p:cNvPr>
            <p:cNvSpPr>
              <a:spLocks noChangeArrowheads="1"/>
            </p:cNvSpPr>
            <p:nvPr/>
          </p:nvSpPr>
          <p:spPr bwMode="auto">
            <a:xfrm>
              <a:off x="5329" y="3567"/>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57" name="Text Box 124">
              <a:extLst>
                <a:ext uri="{FF2B5EF4-FFF2-40B4-BE49-F238E27FC236}">
                  <a16:creationId xmlns:a16="http://schemas.microsoft.com/office/drawing/2014/main" id="{1683C6F9-F700-8E03-2BE2-285F011A548D}"/>
                </a:ext>
              </a:extLst>
            </p:cNvPr>
            <p:cNvSpPr txBox="1">
              <a:spLocks noChangeArrowheads="1"/>
            </p:cNvSpPr>
            <p:nvPr/>
          </p:nvSpPr>
          <p:spPr bwMode="auto">
            <a:xfrm>
              <a:off x="4422" y="3204"/>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2</a:t>
              </a:r>
            </a:p>
          </p:txBody>
        </p:sp>
        <p:sp>
          <p:nvSpPr>
            <p:cNvPr id="58" name="Text Box 125">
              <a:extLst>
                <a:ext uri="{FF2B5EF4-FFF2-40B4-BE49-F238E27FC236}">
                  <a16:creationId xmlns:a16="http://schemas.microsoft.com/office/drawing/2014/main" id="{B205150F-F6AE-2FDA-300F-C522654BF962}"/>
                </a:ext>
              </a:extLst>
            </p:cNvPr>
            <p:cNvSpPr txBox="1">
              <a:spLocks noChangeArrowheads="1"/>
            </p:cNvSpPr>
            <p:nvPr/>
          </p:nvSpPr>
          <p:spPr bwMode="auto">
            <a:xfrm>
              <a:off x="4710" y="3786"/>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6</a:t>
              </a:r>
            </a:p>
          </p:txBody>
        </p:sp>
        <p:sp>
          <p:nvSpPr>
            <p:cNvPr id="59" name="Text Box 126">
              <a:extLst>
                <a:ext uri="{FF2B5EF4-FFF2-40B4-BE49-F238E27FC236}">
                  <a16:creationId xmlns:a16="http://schemas.microsoft.com/office/drawing/2014/main" id="{BA9BB82F-7845-EE2E-26BD-0EA58273FE56}"/>
                </a:ext>
              </a:extLst>
            </p:cNvPr>
            <p:cNvSpPr txBox="1">
              <a:spLocks noChangeArrowheads="1"/>
            </p:cNvSpPr>
            <p:nvPr/>
          </p:nvSpPr>
          <p:spPr bwMode="auto">
            <a:xfrm>
              <a:off x="4053" y="3340"/>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5</a:t>
              </a:r>
            </a:p>
          </p:txBody>
        </p:sp>
        <p:sp>
          <p:nvSpPr>
            <p:cNvPr id="60" name="Text Box 128">
              <a:extLst>
                <a:ext uri="{FF2B5EF4-FFF2-40B4-BE49-F238E27FC236}">
                  <a16:creationId xmlns:a16="http://schemas.microsoft.com/office/drawing/2014/main" id="{F4994DF3-9006-22E2-6265-3EDF5849DD77}"/>
                </a:ext>
              </a:extLst>
            </p:cNvPr>
            <p:cNvSpPr txBox="1">
              <a:spLocks noChangeArrowheads="1"/>
            </p:cNvSpPr>
            <p:nvPr/>
          </p:nvSpPr>
          <p:spPr bwMode="auto">
            <a:xfrm>
              <a:off x="4891" y="3393"/>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grpSp>
      <p:grpSp>
        <p:nvGrpSpPr>
          <p:cNvPr id="61" name="Group 130">
            <a:extLst>
              <a:ext uri="{FF2B5EF4-FFF2-40B4-BE49-F238E27FC236}">
                <a16:creationId xmlns:a16="http://schemas.microsoft.com/office/drawing/2014/main" id="{FD67EA92-4687-FF67-B816-04948397A080}"/>
              </a:ext>
            </a:extLst>
          </p:cNvPr>
          <p:cNvGrpSpPr>
            <a:grpSpLocks/>
          </p:cNvGrpSpPr>
          <p:nvPr/>
        </p:nvGrpSpPr>
        <p:grpSpPr bwMode="auto">
          <a:xfrm>
            <a:off x="6406737" y="4558486"/>
            <a:ext cx="2614613" cy="1962152"/>
            <a:chOff x="2336" y="2115"/>
            <a:chExt cx="1647" cy="1236"/>
          </a:xfrm>
        </p:grpSpPr>
        <p:sp>
          <p:nvSpPr>
            <p:cNvPr id="62" name="Line 89">
              <a:extLst>
                <a:ext uri="{FF2B5EF4-FFF2-40B4-BE49-F238E27FC236}">
                  <a16:creationId xmlns:a16="http://schemas.microsoft.com/office/drawing/2014/main" id="{66476A23-BB67-4A88-C775-84D176231A5B}"/>
                </a:ext>
              </a:extLst>
            </p:cNvPr>
            <p:cNvSpPr>
              <a:spLocks noChangeShapeType="1"/>
            </p:cNvSpPr>
            <p:nvPr/>
          </p:nvSpPr>
          <p:spPr bwMode="auto">
            <a:xfrm flipV="1">
              <a:off x="2518" y="2750"/>
              <a:ext cx="362" cy="454"/>
            </a:xfrm>
            <a:prstGeom prst="line">
              <a:avLst/>
            </a:prstGeom>
            <a:noFill/>
            <a:ln w="9525">
              <a:solidFill>
                <a:schemeClr val="tx1"/>
              </a:solidFill>
              <a:round/>
              <a:headEnd/>
              <a:tailEnd/>
            </a:ln>
            <a:effectLst/>
          </p:spPr>
          <p:txBody>
            <a:bodyPr/>
            <a:lstStyle/>
            <a:p>
              <a:endParaRPr lang="en-GB"/>
            </a:p>
          </p:txBody>
        </p:sp>
        <p:sp>
          <p:nvSpPr>
            <p:cNvPr id="63" name="Line 91">
              <a:extLst>
                <a:ext uri="{FF2B5EF4-FFF2-40B4-BE49-F238E27FC236}">
                  <a16:creationId xmlns:a16="http://schemas.microsoft.com/office/drawing/2014/main" id="{8348F227-DA07-84CB-27D9-3E1CCD9D24CA}"/>
                </a:ext>
              </a:extLst>
            </p:cNvPr>
            <p:cNvSpPr>
              <a:spLocks noChangeShapeType="1"/>
            </p:cNvSpPr>
            <p:nvPr/>
          </p:nvSpPr>
          <p:spPr bwMode="auto">
            <a:xfrm flipV="1">
              <a:off x="2518" y="2251"/>
              <a:ext cx="181" cy="953"/>
            </a:xfrm>
            <a:prstGeom prst="line">
              <a:avLst/>
            </a:prstGeom>
            <a:noFill/>
            <a:ln w="9525">
              <a:solidFill>
                <a:schemeClr val="tx1"/>
              </a:solidFill>
              <a:round/>
              <a:headEnd/>
              <a:tailEnd/>
            </a:ln>
            <a:effectLst/>
          </p:spPr>
          <p:txBody>
            <a:bodyPr/>
            <a:lstStyle/>
            <a:p>
              <a:endParaRPr lang="en-GB"/>
            </a:p>
          </p:txBody>
        </p:sp>
        <p:sp>
          <p:nvSpPr>
            <p:cNvPr id="64" name="Line 92">
              <a:extLst>
                <a:ext uri="{FF2B5EF4-FFF2-40B4-BE49-F238E27FC236}">
                  <a16:creationId xmlns:a16="http://schemas.microsoft.com/office/drawing/2014/main" id="{2CBBBA21-5EA5-1C38-9F7C-2D584B938C1B}"/>
                </a:ext>
              </a:extLst>
            </p:cNvPr>
            <p:cNvSpPr>
              <a:spLocks noChangeShapeType="1"/>
            </p:cNvSpPr>
            <p:nvPr/>
          </p:nvSpPr>
          <p:spPr bwMode="auto">
            <a:xfrm>
              <a:off x="2699" y="2251"/>
              <a:ext cx="1043" cy="545"/>
            </a:xfrm>
            <a:prstGeom prst="line">
              <a:avLst/>
            </a:prstGeom>
            <a:noFill/>
            <a:ln w="9525">
              <a:solidFill>
                <a:schemeClr val="tx1"/>
              </a:solidFill>
              <a:round/>
              <a:headEnd/>
              <a:tailEnd/>
            </a:ln>
            <a:effectLst/>
          </p:spPr>
          <p:txBody>
            <a:bodyPr/>
            <a:lstStyle/>
            <a:p>
              <a:endParaRPr lang="en-GB"/>
            </a:p>
          </p:txBody>
        </p:sp>
        <p:sp>
          <p:nvSpPr>
            <p:cNvPr id="65" name="Line 94">
              <a:extLst>
                <a:ext uri="{FF2B5EF4-FFF2-40B4-BE49-F238E27FC236}">
                  <a16:creationId xmlns:a16="http://schemas.microsoft.com/office/drawing/2014/main" id="{949155CD-50F0-AEEC-2F96-C10105BD08FD}"/>
                </a:ext>
              </a:extLst>
            </p:cNvPr>
            <p:cNvSpPr>
              <a:spLocks noChangeShapeType="1"/>
            </p:cNvSpPr>
            <p:nvPr/>
          </p:nvSpPr>
          <p:spPr bwMode="auto">
            <a:xfrm>
              <a:off x="2880" y="2750"/>
              <a:ext cx="862" cy="91"/>
            </a:xfrm>
            <a:prstGeom prst="line">
              <a:avLst/>
            </a:prstGeom>
            <a:noFill/>
            <a:ln w="9525">
              <a:solidFill>
                <a:schemeClr val="tx1"/>
              </a:solidFill>
              <a:round/>
              <a:headEnd/>
              <a:tailEnd/>
            </a:ln>
            <a:effectLst/>
          </p:spPr>
          <p:txBody>
            <a:bodyPr/>
            <a:lstStyle/>
            <a:p>
              <a:endParaRPr lang="en-GB"/>
            </a:p>
          </p:txBody>
        </p:sp>
        <p:sp>
          <p:nvSpPr>
            <p:cNvPr id="66" name="Text Box 95">
              <a:extLst>
                <a:ext uri="{FF2B5EF4-FFF2-40B4-BE49-F238E27FC236}">
                  <a16:creationId xmlns:a16="http://schemas.microsoft.com/office/drawing/2014/main" id="{48A2E27C-38CD-0118-453C-6A175E27245F}"/>
                </a:ext>
              </a:extLst>
            </p:cNvPr>
            <p:cNvSpPr txBox="1">
              <a:spLocks noChangeArrowheads="1"/>
            </p:cNvSpPr>
            <p:nvPr/>
          </p:nvSpPr>
          <p:spPr bwMode="auto">
            <a:xfrm>
              <a:off x="2517" y="2115"/>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A</a:t>
              </a:r>
            </a:p>
          </p:txBody>
        </p:sp>
        <p:sp>
          <p:nvSpPr>
            <p:cNvPr id="67" name="Text Box 96">
              <a:extLst>
                <a:ext uri="{FF2B5EF4-FFF2-40B4-BE49-F238E27FC236}">
                  <a16:creationId xmlns:a16="http://schemas.microsoft.com/office/drawing/2014/main" id="{BEDD04B6-D522-0FF7-C160-DC12B4F37985}"/>
                </a:ext>
              </a:extLst>
            </p:cNvPr>
            <p:cNvSpPr txBox="1">
              <a:spLocks noChangeArrowheads="1"/>
            </p:cNvSpPr>
            <p:nvPr/>
          </p:nvSpPr>
          <p:spPr bwMode="auto">
            <a:xfrm>
              <a:off x="3833" y="2750"/>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C</a:t>
              </a:r>
            </a:p>
          </p:txBody>
        </p:sp>
        <p:sp>
          <p:nvSpPr>
            <p:cNvPr id="68" name="Text Box 97">
              <a:extLst>
                <a:ext uri="{FF2B5EF4-FFF2-40B4-BE49-F238E27FC236}">
                  <a16:creationId xmlns:a16="http://schemas.microsoft.com/office/drawing/2014/main" id="{33BA2580-C5CF-3EDE-7E2A-881B86595C76}"/>
                </a:ext>
              </a:extLst>
            </p:cNvPr>
            <p:cNvSpPr txBox="1">
              <a:spLocks noChangeArrowheads="1"/>
            </p:cNvSpPr>
            <p:nvPr/>
          </p:nvSpPr>
          <p:spPr bwMode="auto">
            <a:xfrm>
              <a:off x="2336" y="3159"/>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B</a:t>
              </a:r>
            </a:p>
          </p:txBody>
        </p:sp>
        <p:sp>
          <p:nvSpPr>
            <p:cNvPr id="69" name="Text Box 98">
              <a:extLst>
                <a:ext uri="{FF2B5EF4-FFF2-40B4-BE49-F238E27FC236}">
                  <a16:creationId xmlns:a16="http://schemas.microsoft.com/office/drawing/2014/main" id="{18906A8B-B81F-057F-08D0-25C8E56FDA20}"/>
                </a:ext>
              </a:extLst>
            </p:cNvPr>
            <p:cNvSpPr txBox="1">
              <a:spLocks noChangeArrowheads="1"/>
            </p:cNvSpPr>
            <p:nvPr/>
          </p:nvSpPr>
          <p:spPr bwMode="auto">
            <a:xfrm>
              <a:off x="2873" y="2758"/>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D</a:t>
              </a:r>
            </a:p>
          </p:txBody>
        </p:sp>
        <p:sp>
          <p:nvSpPr>
            <p:cNvPr id="70" name="Oval 99">
              <a:extLst>
                <a:ext uri="{FF2B5EF4-FFF2-40B4-BE49-F238E27FC236}">
                  <a16:creationId xmlns:a16="http://schemas.microsoft.com/office/drawing/2014/main" id="{1790C428-05F9-4F31-54B0-9155435DCB8C}"/>
                </a:ext>
              </a:extLst>
            </p:cNvPr>
            <p:cNvSpPr>
              <a:spLocks noChangeArrowheads="1"/>
            </p:cNvSpPr>
            <p:nvPr/>
          </p:nvSpPr>
          <p:spPr bwMode="auto">
            <a:xfrm>
              <a:off x="2653" y="2206"/>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71" name="Oval 100">
              <a:extLst>
                <a:ext uri="{FF2B5EF4-FFF2-40B4-BE49-F238E27FC236}">
                  <a16:creationId xmlns:a16="http://schemas.microsoft.com/office/drawing/2014/main" id="{87DC83F7-C593-BF1C-0048-16A7B618CF06}"/>
                </a:ext>
              </a:extLst>
            </p:cNvPr>
            <p:cNvSpPr>
              <a:spLocks noChangeArrowheads="1"/>
            </p:cNvSpPr>
            <p:nvPr/>
          </p:nvSpPr>
          <p:spPr bwMode="auto">
            <a:xfrm>
              <a:off x="2473" y="3158"/>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72" name="Oval 101">
              <a:extLst>
                <a:ext uri="{FF2B5EF4-FFF2-40B4-BE49-F238E27FC236}">
                  <a16:creationId xmlns:a16="http://schemas.microsoft.com/office/drawing/2014/main" id="{9B2A37BB-1795-7F43-EA1B-2A0019A25BC5}"/>
                </a:ext>
              </a:extLst>
            </p:cNvPr>
            <p:cNvSpPr>
              <a:spLocks noChangeArrowheads="1"/>
            </p:cNvSpPr>
            <p:nvPr/>
          </p:nvSpPr>
          <p:spPr bwMode="auto">
            <a:xfrm>
              <a:off x="2835" y="2705"/>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73" name="Oval 102">
              <a:extLst>
                <a:ext uri="{FF2B5EF4-FFF2-40B4-BE49-F238E27FC236}">
                  <a16:creationId xmlns:a16="http://schemas.microsoft.com/office/drawing/2014/main" id="{409DFD5E-B9A3-937A-1636-51FDB56B020A}"/>
                </a:ext>
              </a:extLst>
            </p:cNvPr>
            <p:cNvSpPr>
              <a:spLocks noChangeArrowheads="1"/>
            </p:cNvSpPr>
            <p:nvPr/>
          </p:nvSpPr>
          <p:spPr bwMode="auto">
            <a:xfrm>
              <a:off x="3696" y="2796"/>
              <a:ext cx="91" cy="90"/>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74" name="Text Box 103">
              <a:extLst>
                <a:ext uri="{FF2B5EF4-FFF2-40B4-BE49-F238E27FC236}">
                  <a16:creationId xmlns:a16="http://schemas.microsoft.com/office/drawing/2014/main" id="{F1A3ECDC-53CF-09C2-D607-E8930DE3ABB7}"/>
                </a:ext>
              </a:extLst>
            </p:cNvPr>
            <p:cNvSpPr txBox="1">
              <a:spLocks noChangeArrowheads="1"/>
            </p:cNvSpPr>
            <p:nvPr/>
          </p:nvSpPr>
          <p:spPr bwMode="auto">
            <a:xfrm>
              <a:off x="2630" y="2742"/>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sp>
          <p:nvSpPr>
            <p:cNvPr id="75" name="Text Box 106">
              <a:extLst>
                <a:ext uri="{FF2B5EF4-FFF2-40B4-BE49-F238E27FC236}">
                  <a16:creationId xmlns:a16="http://schemas.microsoft.com/office/drawing/2014/main" id="{98E8FFCE-EB31-B4E7-06E3-F895EC6F0D47}"/>
                </a:ext>
              </a:extLst>
            </p:cNvPr>
            <p:cNvSpPr txBox="1">
              <a:spLocks noChangeArrowheads="1"/>
            </p:cNvSpPr>
            <p:nvPr/>
          </p:nvSpPr>
          <p:spPr bwMode="auto">
            <a:xfrm>
              <a:off x="2472" y="2569"/>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5</a:t>
              </a:r>
            </a:p>
          </p:txBody>
        </p:sp>
        <p:sp>
          <p:nvSpPr>
            <p:cNvPr id="76" name="Text Box 107">
              <a:extLst>
                <a:ext uri="{FF2B5EF4-FFF2-40B4-BE49-F238E27FC236}">
                  <a16:creationId xmlns:a16="http://schemas.microsoft.com/office/drawing/2014/main" id="{5A4D45F9-46B7-6DC8-7EEB-F47A11BA5C2B}"/>
                </a:ext>
              </a:extLst>
            </p:cNvPr>
            <p:cNvSpPr txBox="1">
              <a:spLocks noChangeArrowheads="1"/>
            </p:cNvSpPr>
            <p:nvPr/>
          </p:nvSpPr>
          <p:spPr bwMode="auto">
            <a:xfrm>
              <a:off x="3205" y="2341"/>
              <a:ext cx="150" cy="192"/>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4</a:t>
              </a:r>
            </a:p>
          </p:txBody>
        </p:sp>
        <p:sp>
          <p:nvSpPr>
            <p:cNvPr id="77" name="Text Box 108">
              <a:extLst>
                <a:ext uri="{FF2B5EF4-FFF2-40B4-BE49-F238E27FC236}">
                  <a16:creationId xmlns:a16="http://schemas.microsoft.com/office/drawing/2014/main" id="{14E3A702-71C5-7ED2-228E-E77B96271271}"/>
                </a:ext>
              </a:extLst>
            </p:cNvPr>
            <p:cNvSpPr txBox="1">
              <a:spLocks noChangeArrowheads="1"/>
            </p:cNvSpPr>
            <p:nvPr/>
          </p:nvSpPr>
          <p:spPr bwMode="auto">
            <a:xfrm>
              <a:off x="3205" y="2621"/>
              <a:ext cx="150" cy="192"/>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4</a:t>
              </a:r>
            </a:p>
          </p:txBody>
        </p:sp>
      </p:grpSp>
    </p:spTree>
    <p:extLst>
      <p:ext uri="{BB962C8B-B14F-4D97-AF65-F5344CB8AC3E}">
        <p14:creationId xmlns:p14="http://schemas.microsoft.com/office/powerpoint/2010/main" val="1225794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2000"/>
                                        <p:tgtEl>
                                          <p:spTgt spid="2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30" presetClass="entr" presetSubtype="0"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800" decel="100000"/>
                                        <p:tgtEl>
                                          <p:spTgt spid="5"/>
                                        </p:tgtEl>
                                      </p:cBhvr>
                                    </p:animEffect>
                                    <p:anim calcmode="lin" valueType="num">
                                      <p:cBhvr>
                                        <p:cTn id="71" dur="800" decel="100000" fill="hold"/>
                                        <p:tgtEl>
                                          <p:spTgt spid="5"/>
                                        </p:tgtEl>
                                        <p:attrNameLst>
                                          <p:attrName>style.rotation</p:attrName>
                                        </p:attrNameLst>
                                      </p:cBhvr>
                                      <p:tavLst>
                                        <p:tav tm="0">
                                          <p:val>
                                            <p:fltVal val="-90"/>
                                          </p:val>
                                        </p:tav>
                                        <p:tav tm="100000">
                                          <p:val>
                                            <p:fltVal val="0"/>
                                          </p:val>
                                        </p:tav>
                                      </p:tavLst>
                                    </p:anim>
                                    <p:anim calcmode="lin" valueType="num">
                                      <p:cBhvr>
                                        <p:cTn id="72" dur="800" decel="100000" fill="hold"/>
                                        <p:tgtEl>
                                          <p:spTgt spid="5"/>
                                        </p:tgtEl>
                                        <p:attrNameLst>
                                          <p:attrName>ppt_x</p:attrName>
                                        </p:attrNameLst>
                                      </p:cBhvr>
                                      <p:tavLst>
                                        <p:tav tm="0">
                                          <p:val>
                                            <p:strVal val="#ppt_x+0.4"/>
                                          </p:val>
                                        </p:tav>
                                        <p:tav tm="100000">
                                          <p:val>
                                            <p:strVal val="#ppt_x-0.05"/>
                                          </p:val>
                                        </p:tav>
                                      </p:tavLst>
                                    </p:anim>
                                    <p:anim calcmode="lin" valueType="num">
                                      <p:cBhvr>
                                        <p:cTn id="73" dur="800" decel="100000" fill="hold"/>
                                        <p:tgtEl>
                                          <p:spTgt spid="5"/>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76" presetID="30" presetClass="entr" presetSubtype="0" fill="hold"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800" decel="100000"/>
                                        <p:tgtEl>
                                          <p:spTgt spid="44"/>
                                        </p:tgtEl>
                                      </p:cBhvr>
                                    </p:animEffect>
                                    <p:anim calcmode="lin" valueType="num">
                                      <p:cBhvr>
                                        <p:cTn id="79" dur="800" decel="100000" fill="hold"/>
                                        <p:tgtEl>
                                          <p:spTgt spid="44"/>
                                        </p:tgtEl>
                                        <p:attrNameLst>
                                          <p:attrName>style.rotation</p:attrName>
                                        </p:attrNameLst>
                                      </p:cBhvr>
                                      <p:tavLst>
                                        <p:tav tm="0">
                                          <p:val>
                                            <p:fltVal val="-90"/>
                                          </p:val>
                                        </p:tav>
                                        <p:tav tm="100000">
                                          <p:val>
                                            <p:fltVal val="0"/>
                                          </p:val>
                                        </p:tav>
                                      </p:tavLst>
                                    </p:anim>
                                    <p:anim calcmode="lin" valueType="num">
                                      <p:cBhvr>
                                        <p:cTn id="80" dur="800" decel="100000" fill="hold"/>
                                        <p:tgtEl>
                                          <p:spTgt spid="44"/>
                                        </p:tgtEl>
                                        <p:attrNameLst>
                                          <p:attrName>ppt_x</p:attrName>
                                        </p:attrNameLst>
                                      </p:cBhvr>
                                      <p:tavLst>
                                        <p:tav tm="0">
                                          <p:val>
                                            <p:strVal val="#ppt_x+0.4"/>
                                          </p:val>
                                        </p:tav>
                                        <p:tav tm="100000">
                                          <p:val>
                                            <p:strVal val="#ppt_x-0.05"/>
                                          </p:val>
                                        </p:tav>
                                      </p:tavLst>
                                    </p:anim>
                                    <p:anim calcmode="lin" valueType="num">
                                      <p:cBhvr>
                                        <p:cTn id="81" dur="800" decel="100000" fill="hold"/>
                                        <p:tgtEl>
                                          <p:spTgt spid="44"/>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par>
                                <p:cTn id="84" presetID="30" presetClass="entr" presetSubtype="0" fill="hold" nodeType="with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fade">
                                      <p:cBhvr>
                                        <p:cTn id="86" dur="800" decel="100000"/>
                                        <p:tgtEl>
                                          <p:spTgt spid="61"/>
                                        </p:tgtEl>
                                      </p:cBhvr>
                                    </p:animEffect>
                                    <p:anim calcmode="lin" valueType="num">
                                      <p:cBhvr>
                                        <p:cTn id="87" dur="800" decel="100000" fill="hold"/>
                                        <p:tgtEl>
                                          <p:spTgt spid="61"/>
                                        </p:tgtEl>
                                        <p:attrNameLst>
                                          <p:attrName>style.rotation</p:attrName>
                                        </p:attrNameLst>
                                      </p:cBhvr>
                                      <p:tavLst>
                                        <p:tav tm="0">
                                          <p:val>
                                            <p:fltVal val="-90"/>
                                          </p:val>
                                        </p:tav>
                                        <p:tav tm="100000">
                                          <p:val>
                                            <p:fltVal val="0"/>
                                          </p:val>
                                        </p:tav>
                                      </p:tavLst>
                                    </p:anim>
                                    <p:anim calcmode="lin" valueType="num">
                                      <p:cBhvr>
                                        <p:cTn id="88" dur="800" decel="100000" fill="hold"/>
                                        <p:tgtEl>
                                          <p:spTgt spid="61"/>
                                        </p:tgtEl>
                                        <p:attrNameLst>
                                          <p:attrName>ppt_x</p:attrName>
                                        </p:attrNameLst>
                                      </p:cBhvr>
                                      <p:tavLst>
                                        <p:tav tm="0">
                                          <p:val>
                                            <p:strVal val="#ppt_x+0.4"/>
                                          </p:val>
                                        </p:tav>
                                        <p:tav tm="100000">
                                          <p:val>
                                            <p:strVal val="#ppt_x-0.05"/>
                                          </p:val>
                                        </p:tav>
                                      </p:tavLst>
                                    </p:anim>
                                    <p:anim calcmode="lin" valueType="num">
                                      <p:cBhvr>
                                        <p:cTn id="89" dur="800" decel="100000" fill="hold"/>
                                        <p:tgtEl>
                                          <p:spTgt spid="61"/>
                                        </p:tgtEl>
                                        <p:attrNameLst>
                                          <p:attrName>ppt_y</p:attrName>
                                        </p:attrNameLst>
                                      </p:cBhvr>
                                      <p:tavLst>
                                        <p:tav tm="0">
                                          <p:val>
                                            <p:strVal val="#ppt_y-0.4"/>
                                          </p:val>
                                        </p:tav>
                                        <p:tav tm="100000">
                                          <p:val>
                                            <p:strVal val="#ppt_y+0.1"/>
                                          </p:val>
                                        </p:tav>
                                      </p:tavLst>
                                    </p:anim>
                                    <p:anim calcmode="lin" valueType="num">
                                      <p:cBhvr>
                                        <p:cTn id="90" dur="200" accel="100000" fill="hold">
                                          <p:stCondLst>
                                            <p:cond delay="800"/>
                                          </p:stCondLst>
                                        </p:cTn>
                                        <p:tgtEl>
                                          <p:spTgt spid="61"/>
                                        </p:tgtEl>
                                        <p:attrNameLst>
                                          <p:attrName>ppt_x</p:attrName>
                                        </p:attrNameLst>
                                      </p:cBhvr>
                                      <p:tavLst>
                                        <p:tav tm="0">
                                          <p:val>
                                            <p:strVal val="#ppt_x-0.05"/>
                                          </p:val>
                                        </p:tav>
                                        <p:tav tm="100000">
                                          <p:val>
                                            <p:strVal val="#ppt_x"/>
                                          </p:val>
                                        </p:tav>
                                      </p:tavLst>
                                    </p:anim>
                                    <p:anim calcmode="lin" valueType="num">
                                      <p:cBhvr>
                                        <p:cTn id="91" dur="200" accel="100000" fill="hold">
                                          <p:stCondLst>
                                            <p:cond delay="800"/>
                                          </p:stCondLst>
                                        </p:cTn>
                                        <p:tgtEl>
                                          <p:spTgt spid="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4"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animBg="1"/>
      <p:bldP spid="37" grpId="0"/>
      <p:bldP spid="38" grpId="0"/>
      <p:bldP spid="39" grpId="0"/>
      <p:bldP spid="40" grpId="0"/>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Hamiltonian Cycles</a:t>
            </a:r>
          </a:p>
        </p:txBody>
      </p:sp>
      <p:sp>
        <p:nvSpPr>
          <p:cNvPr id="4" name="Content Placeholder 2">
            <a:extLst>
              <a:ext uri="{FF2B5EF4-FFF2-40B4-BE49-F238E27FC236}">
                <a16:creationId xmlns:a16="http://schemas.microsoft.com/office/drawing/2014/main" id="{EF9C8174-B68C-AF27-E1EC-FB9879AFB5C3}"/>
              </a:ext>
            </a:extLst>
          </p:cNvPr>
          <p:cNvSpPr>
            <a:spLocks noGrp="1"/>
          </p:cNvSpPr>
          <p:nvPr>
            <p:ph idx="1"/>
          </p:nvPr>
        </p:nvSpPr>
        <p:spPr>
          <a:xfrm>
            <a:off x="838200" y="2095500"/>
            <a:ext cx="7886700" cy="4013200"/>
          </a:xfrm>
        </p:spPr>
        <p:txBody>
          <a:bodyPr>
            <a:noAutofit/>
          </a:bodyPr>
          <a:lstStyle/>
          <a:p>
            <a:pPr marL="0" indent="0">
              <a:buClr>
                <a:schemeClr val="bg2">
                  <a:lumMod val="25000"/>
                </a:schemeClr>
              </a:buClr>
              <a:buNone/>
            </a:pPr>
            <a:r>
              <a:rPr lang="en-GB" sz="1800" dirty="0"/>
              <a:t>Example 2</a:t>
            </a:r>
          </a:p>
          <a:p>
            <a:pPr marL="0" indent="0">
              <a:buClr>
                <a:schemeClr val="bg2">
                  <a:lumMod val="25000"/>
                </a:schemeClr>
              </a:buClr>
              <a:buNone/>
            </a:pPr>
            <a:r>
              <a:rPr lang="en-GB" sz="1800" dirty="0"/>
              <a:t>A salesperson living in town B, may still want to find the shortest round trip visiting every town.</a:t>
            </a:r>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endParaRPr lang="en-GB" sz="1800" dirty="0"/>
          </a:p>
          <a:p>
            <a:pPr marL="0" indent="0">
              <a:buClr>
                <a:schemeClr val="bg2">
                  <a:lumMod val="25000"/>
                </a:schemeClr>
              </a:buClr>
              <a:buNone/>
            </a:pPr>
            <a:r>
              <a:rPr lang="en-GB" sz="1800" dirty="0"/>
              <a:t>The shortest distance between A and C is 33 (via D: 12 + 21)</a:t>
            </a:r>
          </a:p>
          <a:p>
            <a:pPr marL="0" indent="0">
              <a:buClr>
                <a:schemeClr val="bg2">
                  <a:lumMod val="25000"/>
                </a:schemeClr>
              </a:buClr>
              <a:buNone/>
            </a:pPr>
            <a:r>
              <a:rPr lang="en-GB" sz="1800" dirty="0"/>
              <a:t>The shortest distance between A and B is 35 (via D: 12 + 23)</a:t>
            </a:r>
          </a:p>
          <a:p>
            <a:endParaRPr lang="en-GB" sz="1800" dirty="0"/>
          </a:p>
        </p:txBody>
      </p:sp>
      <p:sp>
        <p:nvSpPr>
          <p:cNvPr id="6" name="Line 7">
            <a:extLst>
              <a:ext uri="{FF2B5EF4-FFF2-40B4-BE49-F238E27FC236}">
                <a16:creationId xmlns:a16="http://schemas.microsoft.com/office/drawing/2014/main" id="{C3C6F6C4-D792-3DDE-F9CA-06FB509CA9F8}"/>
              </a:ext>
            </a:extLst>
          </p:cNvPr>
          <p:cNvSpPr>
            <a:spLocks noChangeShapeType="1"/>
          </p:cNvSpPr>
          <p:nvPr/>
        </p:nvSpPr>
        <p:spPr bwMode="auto">
          <a:xfrm flipV="1">
            <a:off x="3290888" y="4054475"/>
            <a:ext cx="574675" cy="720725"/>
          </a:xfrm>
          <a:prstGeom prst="line">
            <a:avLst/>
          </a:prstGeom>
          <a:noFill/>
          <a:ln w="9525">
            <a:solidFill>
              <a:schemeClr val="tx1"/>
            </a:solidFill>
            <a:round/>
            <a:headEnd/>
            <a:tailEnd/>
          </a:ln>
          <a:effectLst/>
        </p:spPr>
        <p:txBody>
          <a:bodyPr/>
          <a:lstStyle/>
          <a:p>
            <a:endParaRPr lang="en-GB"/>
          </a:p>
        </p:txBody>
      </p:sp>
      <p:cxnSp>
        <p:nvCxnSpPr>
          <p:cNvPr id="7" name="AutoShape 8">
            <a:extLst>
              <a:ext uri="{FF2B5EF4-FFF2-40B4-BE49-F238E27FC236}">
                <a16:creationId xmlns:a16="http://schemas.microsoft.com/office/drawing/2014/main" id="{08D1AF4D-356E-2BDC-EA7C-218DB9A649F7}"/>
              </a:ext>
            </a:extLst>
          </p:cNvPr>
          <p:cNvCxnSpPr>
            <a:cxnSpLocks noChangeShapeType="1"/>
            <a:stCxn id="15" idx="5"/>
            <a:endCxn id="6" idx="1"/>
          </p:cNvCxnSpPr>
          <p:nvPr/>
        </p:nvCxnSpPr>
        <p:spPr bwMode="auto">
          <a:xfrm>
            <a:off x="3629025" y="3313113"/>
            <a:ext cx="236538" cy="741362"/>
          </a:xfrm>
          <a:prstGeom prst="straightConnector1">
            <a:avLst/>
          </a:prstGeom>
          <a:noFill/>
          <a:ln w="9525">
            <a:solidFill>
              <a:schemeClr val="tx1"/>
            </a:solidFill>
            <a:round/>
            <a:headEnd/>
            <a:tailEnd/>
          </a:ln>
          <a:effectLst/>
        </p:spPr>
      </p:cxnSp>
      <p:sp>
        <p:nvSpPr>
          <p:cNvPr id="8" name="Line 9">
            <a:extLst>
              <a:ext uri="{FF2B5EF4-FFF2-40B4-BE49-F238E27FC236}">
                <a16:creationId xmlns:a16="http://schemas.microsoft.com/office/drawing/2014/main" id="{13D9BDB0-96C5-3E07-8390-B0DBE2E67399}"/>
              </a:ext>
            </a:extLst>
          </p:cNvPr>
          <p:cNvSpPr>
            <a:spLocks noChangeShapeType="1"/>
          </p:cNvSpPr>
          <p:nvPr/>
        </p:nvSpPr>
        <p:spPr bwMode="auto">
          <a:xfrm flipV="1">
            <a:off x="3290888" y="3262313"/>
            <a:ext cx="287337" cy="1512887"/>
          </a:xfrm>
          <a:prstGeom prst="line">
            <a:avLst/>
          </a:prstGeom>
          <a:noFill/>
          <a:ln w="9525">
            <a:solidFill>
              <a:schemeClr val="tx1"/>
            </a:solidFill>
            <a:round/>
            <a:headEnd/>
            <a:tailEnd/>
          </a:ln>
          <a:effectLst/>
        </p:spPr>
        <p:txBody>
          <a:bodyPr/>
          <a:lstStyle/>
          <a:p>
            <a:endParaRPr lang="en-GB"/>
          </a:p>
        </p:txBody>
      </p:sp>
      <p:sp>
        <p:nvSpPr>
          <p:cNvPr id="9" name="Line 10">
            <a:extLst>
              <a:ext uri="{FF2B5EF4-FFF2-40B4-BE49-F238E27FC236}">
                <a16:creationId xmlns:a16="http://schemas.microsoft.com/office/drawing/2014/main" id="{86EA62FA-C228-8EE0-E566-C4941FD5344E}"/>
              </a:ext>
            </a:extLst>
          </p:cNvPr>
          <p:cNvSpPr>
            <a:spLocks noChangeShapeType="1"/>
          </p:cNvSpPr>
          <p:nvPr/>
        </p:nvSpPr>
        <p:spPr bwMode="auto">
          <a:xfrm>
            <a:off x="3578225" y="3262313"/>
            <a:ext cx="1655763" cy="865187"/>
          </a:xfrm>
          <a:prstGeom prst="line">
            <a:avLst/>
          </a:prstGeom>
          <a:noFill/>
          <a:ln w="9525">
            <a:solidFill>
              <a:schemeClr val="tx1"/>
            </a:solidFill>
            <a:round/>
            <a:headEnd/>
            <a:tailEnd/>
          </a:ln>
          <a:effectLst/>
        </p:spPr>
        <p:txBody>
          <a:bodyPr/>
          <a:lstStyle/>
          <a:p>
            <a:endParaRPr lang="en-GB"/>
          </a:p>
        </p:txBody>
      </p:sp>
      <p:sp>
        <p:nvSpPr>
          <p:cNvPr id="10" name="Line 11">
            <a:extLst>
              <a:ext uri="{FF2B5EF4-FFF2-40B4-BE49-F238E27FC236}">
                <a16:creationId xmlns:a16="http://schemas.microsoft.com/office/drawing/2014/main" id="{44B37B7E-2FC6-0106-1658-BE94DE8EE2A2}"/>
              </a:ext>
            </a:extLst>
          </p:cNvPr>
          <p:cNvSpPr>
            <a:spLocks noChangeShapeType="1"/>
          </p:cNvSpPr>
          <p:nvPr/>
        </p:nvSpPr>
        <p:spPr bwMode="auto">
          <a:xfrm flipV="1">
            <a:off x="3290888" y="4198938"/>
            <a:ext cx="1943100" cy="576262"/>
          </a:xfrm>
          <a:prstGeom prst="line">
            <a:avLst/>
          </a:prstGeom>
          <a:noFill/>
          <a:ln w="9525">
            <a:solidFill>
              <a:schemeClr val="tx1"/>
            </a:solidFill>
            <a:round/>
            <a:headEnd/>
            <a:tailEnd/>
          </a:ln>
          <a:effectLst/>
        </p:spPr>
        <p:txBody>
          <a:bodyPr/>
          <a:lstStyle/>
          <a:p>
            <a:endParaRPr lang="en-GB"/>
          </a:p>
        </p:txBody>
      </p:sp>
      <p:sp>
        <p:nvSpPr>
          <p:cNvPr id="11" name="Line 12">
            <a:extLst>
              <a:ext uri="{FF2B5EF4-FFF2-40B4-BE49-F238E27FC236}">
                <a16:creationId xmlns:a16="http://schemas.microsoft.com/office/drawing/2014/main" id="{D352EF55-46DB-2855-FBD2-2A12586AA4CE}"/>
              </a:ext>
            </a:extLst>
          </p:cNvPr>
          <p:cNvSpPr>
            <a:spLocks noChangeShapeType="1"/>
          </p:cNvSpPr>
          <p:nvPr/>
        </p:nvSpPr>
        <p:spPr bwMode="auto">
          <a:xfrm>
            <a:off x="3865563" y="4054475"/>
            <a:ext cx="1368425" cy="144463"/>
          </a:xfrm>
          <a:prstGeom prst="line">
            <a:avLst/>
          </a:prstGeom>
          <a:noFill/>
          <a:ln w="9525">
            <a:solidFill>
              <a:schemeClr val="tx1"/>
            </a:solidFill>
            <a:round/>
            <a:headEnd/>
            <a:tailEnd/>
          </a:ln>
          <a:effectLst/>
        </p:spPr>
        <p:txBody>
          <a:bodyPr/>
          <a:lstStyle/>
          <a:p>
            <a:endParaRPr lang="en-GB"/>
          </a:p>
        </p:txBody>
      </p:sp>
      <p:sp>
        <p:nvSpPr>
          <p:cNvPr id="12" name="Text Box 14">
            <a:extLst>
              <a:ext uri="{FF2B5EF4-FFF2-40B4-BE49-F238E27FC236}">
                <a16:creationId xmlns:a16="http://schemas.microsoft.com/office/drawing/2014/main" id="{2ED56088-2276-72C8-645F-2F76CBD361AE}"/>
              </a:ext>
            </a:extLst>
          </p:cNvPr>
          <p:cNvSpPr txBox="1">
            <a:spLocks noChangeArrowheads="1"/>
          </p:cNvSpPr>
          <p:nvPr/>
        </p:nvSpPr>
        <p:spPr bwMode="auto">
          <a:xfrm>
            <a:off x="5378450" y="4054475"/>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C</a:t>
            </a:r>
          </a:p>
        </p:txBody>
      </p:sp>
      <p:sp>
        <p:nvSpPr>
          <p:cNvPr id="13" name="Text Box 15">
            <a:extLst>
              <a:ext uri="{FF2B5EF4-FFF2-40B4-BE49-F238E27FC236}">
                <a16:creationId xmlns:a16="http://schemas.microsoft.com/office/drawing/2014/main" id="{85843696-A67E-0A8C-232A-3E8B3FC8F7BA}"/>
              </a:ext>
            </a:extLst>
          </p:cNvPr>
          <p:cNvSpPr txBox="1">
            <a:spLocks noChangeArrowheads="1"/>
          </p:cNvSpPr>
          <p:nvPr/>
        </p:nvSpPr>
        <p:spPr bwMode="auto">
          <a:xfrm>
            <a:off x="3001963" y="4703763"/>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B</a:t>
            </a:r>
          </a:p>
        </p:txBody>
      </p:sp>
      <p:sp>
        <p:nvSpPr>
          <p:cNvPr id="14" name="Text Box 16">
            <a:extLst>
              <a:ext uri="{FF2B5EF4-FFF2-40B4-BE49-F238E27FC236}">
                <a16:creationId xmlns:a16="http://schemas.microsoft.com/office/drawing/2014/main" id="{4BDF874F-85E7-638D-0D3D-63D63344C2DA}"/>
              </a:ext>
            </a:extLst>
          </p:cNvPr>
          <p:cNvSpPr txBox="1">
            <a:spLocks noChangeArrowheads="1"/>
          </p:cNvSpPr>
          <p:nvPr/>
        </p:nvSpPr>
        <p:spPr bwMode="auto">
          <a:xfrm>
            <a:off x="3792538" y="4054475"/>
            <a:ext cx="238125"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D</a:t>
            </a:r>
          </a:p>
        </p:txBody>
      </p:sp>
      <p:sp>
        <p:nvSpPr>
          <p:cNvPr id="15" name="Oval 17">
            <a:extLst>
              <a:ext uri="{FF2B5EF4-FFF2-40B4-BE49-F238E27FC236}">
                <a16:creationId xmlns:a16="http://schemas.microsoft.com/office/drawing/2014/main" id="{C6F9580F-0E12-ABBC-9A4F-A46EC8CF6FB1}"/>
              </a:ext>
            </a:extLst>
          </p:cNvPr>
          <p:cNvSpPr>
            <a:spLocks noChangeArrowheads="1"/>
          </p:cNvSpPr>
          <p:nvPr/>
        </p:nvSpPr>
        <p:spPr bwMode="auto">
          <a:xfrm>
            <a:off x="3505200" y="3190875"/>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6" name="Oval 18">
            <a:extLst>
              <a:ext uri="{FF2B5EF4-FFF2-40B4-BE49-F238E27FC236}">
                <a16:creationId xmlns:a16="http://schemas.microsoft.com/office/drawing/2014/main" id="{587D5C40-D3A1-982B-B6C7-49B5D791F6AD}"/>
              </a:ext>
            </a:extLst>
          </p:cNvPr>
          <p:cNvSpPr>
            <a:spLocks noChangeArrowheads="1"/>
          </p:cNvSpPr>
          <p:nvPr/>
        </p:nvSpPr>
        <p:spPr bwMode="auto">
          <a:xfrm>
            <a:off x="3219450" y="4702175"/>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7" name="Oval 19">
            <a:extLst>
              <a:ext uri="{FF2B5EF4-FFF2-40B4-BE49-F238E27FC236}">
                <a16:creationId xmlns:a16="http://schemas.microsoft.com/office/drawing/2014/main" id="{FBF66E57-1E08-4835-F19A-F605B66E974E}"/>
              </a:ext>
            </a:extLst>
          </p:cNvPr>
          <p:cNvSpPr>
            <a:spLocks noChangeArrowheads="1"/>
          </p:cNvSpPr>
          <p:nvPr/>
        </p:nvSpPr>
        <p:spPr bwMode="auto">
          <a:xfrm>
            <a:off x="3794125" y="3983038"/>
            <a:ext cx="144463"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8" name="Oval 20">
            <a:extLst>
              <a:ext uri="{FF2B5EF4-FFF2-40B4-BE49-F238E27FC236}">
                <a16:creationId xmlns:a16="http://schemas.microsoft.com/office/drawing/2014/main" id="{E86416C5-3E2F-762E-B5AB-16827C8F96B2}"/>
              </a:ext>
            </a:extLst>
          </p:cNvPr>
          <p:cNvSpPr>
            <a:spLocks noChangeArrowheads="1"/>
          </p:cNvSpPr>
          <p:nvPr/>
        </p:nvSpPr>
        <p:spPr bwMode="auto">
          <a:xfrm>
            <a:off x="5160963" y="4127500"/>
            <a:ext cx="144462" cy="142875"/>
          </a:xfrm>
          <a:prstGeom prst="ellipse">
            <a:avLst/>
          </a:prstGeom>
          <a:solidFill>
            <a:schemeClr val="accent1"/>
          </a:solidFill>
          <a:ln w="9525">
            <a:solidFill>
              <a:schemeClr val="tx1"/>
            </a:solidFill>
            <a:round/>
            <a:headEnd/>
            <a:tailEnd/>
          </a:ln>
          <a:effectLst/>
        </p:spPr>
        <p:txBody>
          <a:bodyPr wrap="none" anchor="ctr"/>
          <a:lstStyle/>
          <a:p>
            <a:endParaRPr lang="en-GB"/>
          </a:p>
        </p:txBody>
      </p:sp>
      <p:sp>
        <p:nvSpPr>
          <p:cNvPr id="19" name="Text Box 21">
            <a:extLst>
              <a:ext uri="{FF2B5EF4-FFF2-40B4-BE49-F238E27FC236}">
                <a16:creationId xmlns:a16="http://schemas.microsoft.com/office/drawing/2014/main" id="{528907BF-8880-B12C-F6CF-1950F5F03C33}"/>
              </a:ext>
            </a:extLst>
          </p:cNvPr>
          <p:cNvSpPr txBox="1">
            <a:spLocks noChangeArrowheads="1"/>
          </p:cNvSpPr>
          <p:nvPr/>
        </p:nvSpPr>
        <p:spPr bwMode="auto">
          <a:xfrm>
            <a:off x="3360738" y="4054475"/>
            <a:ext cx="431800"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23</a:t>
            </a:r>
          </a:p>
        </p:txBody>
      </p:sp>
      <p:sp>
        <p:nvSpPr>
          <p:cNvPr id="20" name="Text Box 22">
            <a:extLst>
              <a:ext uri="{FF2B5EF4-FFF2-40B4-BE49-F238E27FC236}">
                <a16:creationId xmlns:a16="http://schemas.microsoft.com/office/drawing/2014/main" id="{1BC4F04F-A112-7871-074E-0A2D2DB20B33}"/>
              </a:ext>
            </a:extLst>
          </p:cNvPr>
          <p:cNvSpPr txBox="1">
            <a:spLocks noChangeArrowheads="1"/>
          </p:cNvSpPr>
          <p:nvPr/>
        </p:nvSpPr>
        <p:spPr bwMode="auto">
          <a:xfrm>
            <a:off x="3721100" y="3551238"/>
            <a:ext cx="431800"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12</a:t>
            </a:r>
          </a:p>
        </p:txBody>
      </p:sp>
      <p:sp>
        <p:nvSpPr>
          <p:cNvPr id="21" name="Text Box 23">
            <a:extLst>
              <a:ext uri="{FF2B5EF4-FFF2-40B4-BE49-F238E27FC236}">
                <a16:creationId xmlns:a16="http://schemas.microsoft.com/office/drawing/2014/main" id="{91A3BE18-994F-8116-1790-5A49EEF1AF53}"/>
              </a:ext>
            </a:extLst>
          </p:cNvPr>
          <p:cNvSpPr txBox="1">
            <a:spLocks noChangeArrowheads="1"/>
          </p:cNvSpPr>
          <p:nvPr/>
        </p:nvSpPr>
        <p:spPr bwMode="auto">
          <a:xfrm>
            <a:off x="4010025" y="4486275"/>
            <a:ext cx="431800"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38</a:t>
            </a:r>
          </a:p>
        </p:txBody>
      </p:sp>
      <p:sp>
        <p:nvSpPr>
          <p:cNvPr id="22" name="Text Box 24">
            <a:extLst>
              <a:ext uri="{FF2B5EF4-FFF2-40B4-BE49-F238E27FC236}">
                <a16:creationId xmlns:a16="http://schemas.microsoft.com/office/drawing/2014/main" id="{B9AF6294-71B7-B03A-EB4A-31802244C2A5}"/>
              </a:ext>
            </a:extLst>
          </p:cNvPr>
          <p:cNvSpPr txBox="1">
            <a:spLocks noChangeArrowheads="1"/>
          </p:cNvSpPr>
          <p:nvPr/>
        </p:nvSpPr>
        <p:spPr bwMode="auto">
          <a:xfrm>
            <a:off x="3073400" y="3767138"/>
            <a:ext cx="503238"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35</a:t>
            </a:r>
          </a:p>
        </p:txBody>
      </p:sp>
      <p:sp>
        <p:nvSpPr>
          <p:cNvPr id="23" name="Text Box 25">
            <a:extLst>
              <a:ext uri="{FF2B5EF4-FFF2-40B4-BE49-F238E27FC236}">
                <a16:creationId xmlns:a16="http://schemas.microsoft.com/office/drawing/2014/main" id="{2DC2482B-9E38-8C3A-905A-38B5A0277860}"/>
              </a:ext>
            </a:extLst>
          </p:cNvPr>
          <p:cNvSpPr txBox="1">
            <a:spLocks noChangeArrowheads="1"/>
          </p:cNvSpPr>
          <p:nvPr/>
        </p:nvSpPr>
        <p:spPr bwMode="auto">
          <a:xfrm>
            <a:off x="4349749" y="3453607"/>
            <a:ext cx="431800" cy="304800"/>
          </a:xfrm>
          <a:prstGeom prst="rect">
            <a:avLst/>
          </a:prstGeom>
          <a:noFill/>
          <a:ln w="9525">
            <a:noFill/>
            <a:miter lim="800000"/>
            <a:headEnd/>
            <a:tailEnd/>
          </a:ln>
          <a:effectLst/>
        </p:spPr>
        <p:txBody>
          <a:bodyPr>
            <a:spAutoFit/>
          </a:bodyPr>
          <a:lstStyle/>
          <a:p>
            <a:pPr>
              <a:spcBef>
                <a:spcPct val="50000"/>
              </a:spcBef>
            </a:pPr>
            <a:r>
              <a:rPr lang="en-GB" sz="1400">
                <a:solidFill>
                  <a:schemeClr val="hlink"/>
                </a:solidFill>
              </a:rPr>
              <a:t>33</a:t>
            </a:r>
          </a:p>
        </p:txBody>
      </p:sp>
      <p:sp>
        <p:nvSpPr>
          <p:cNvPr id="24" name="Text Box 26">
            <a:extLst>
              <a:ext uri="{FF2B5EF4-FFF2-40B4-BE49-F238E27FC236}">
                <a16:creationId xmlns:a16="http://schemas.microsoft.com/office/drawing/2014/main" id="{F4EC4F16-D0B6-B60E-60C0-F4C51E6BAD20}"/>
              </a:ext>
            </a:extLst>
          </p:cNvPr>
          <p:cNvSpPr txBox="1">
            <a:spLocks noChangeArrowheads="1"/>
          </p:cNvSpPr>
          <p:nvPr/>
        </p:nvSpPr>
        <p:spPr bwMode="auto">
          <a:xfrm>
            <a:off x="4225925" y="3838575"/>
            <a:ext cx="431800"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21</a:t>
            </a:r>
          </a:p>
        </p:txBody>
      </p:sp>
      <p:sp>
        <p:nvSpPr>
          <p:cNvPr id="25" name="Text Box 13">
            <a:extLst>
              <a:ext uri="{FF2B5EF4-FFF2-40B4-BE49-F238E27FC236}">
                <a16:creationId xmlns:a16="http://schemas.microsoft.com/office/drawing/2014/main" id="{4D5910F3-2212-D1F3-3D27-391220348690}"/>
              </a:ext>
            </a:extLst>
          </p:cNvPr>
          <p:cNvSpPr txBox="1">
            <a:spLocks noChangeArrowheads="1"/>
          </p:cNvSpPr>
          <p:nvPr/>
        </p:nvSpPr>
        <p:spPr bwMode="auto">
          <a:xfrm>
            <a:off x="3268663" y="2984500"/>
            <a:ext cx="238125" cy="304800"/>
          </a:xfrm>
          <a:prstGeom prst="rect">
            <a:avLst/>
          </a:prstGeom>
          <a:noFill/>
          <a:ln w="9525">
            <a:noFill/>
            <a:miter lim="800000"/>
            <a:headEnd/>
            <a:tailEnd/>
          </a:ln>
          <a:effectLst/>
        </p:spPr>
        <p:txBody>
          <a:bodyPr>
            <a:spAutoFit/>
          </a:bodyPr>
          <a:lstStyle/>
          <a:p>
            <a:pPr>
              <a:spcBef>
                <a:spcPct val="50000"/>
              </a:spcBef>
            </a:pPr>
            <a:r>
              <a:rPr lang="en-GB" sz="1400" dirty="0">
                <a:solidFill>
                  <a:schemeClr val="hlink"/>
                </a:solidFill>
              </a:rPr>
              <a:t>A</a:t>
            </a:r>
          </a:p>
        </p:txBody>
      </p:sp>
    </p:spTree>
    <p:extLst>
      <p:ext uri="{BB962C8B-B14F-4D97-AF65-F5344CB8AC3E}">
        <p14:creationId xmlns:p14="http://schemas.microsoft.com/office/powerpoint/2010/main" val="450777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2000" fill="hold"/>
                                        <p:tgtEl>
                                          <p:spTgt spid="9"/>
                                        </p:tgtEl>
                                        <p:attrNameLst>
                                          <p:attrName>ppt_x</p:attrName>
                                        </p:attrNameLst>
                                      </p:cBhvr>
                                      <p:tavLst>
                                        <p:tav tm="0">
                                          <p:val>
                                            <p:strVal val="#ppt_x"/>
                                          </p:val>
                                        </p:tav>
                                        <p:tav tm="100000">
                                          <p:val>
                                            <p:strVal val="#ppt_x"/>
                                          </p:val>
                                        </p:tav>
                                      </p:tavLst>
                                    </p:anim>
                                    <p:anim calcmode="lin" valueType="num">
                                      <p:cBhvr additive="base">
                                        <p:cTn id="72" dur="2000" fill="hold"/>
                                        <p:tgtEl>
                                          <p:spTgt spid="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2000" fill="hold"/>
                                        <p:tgtEl>
                                          <p:spTgt spid="23"/>
                                        </p:tgtEl>
                                        <p:attrNameLst>
                                          <p:attrName>ppt_x</p:attrName>
                                        </p:attrNameLst>
                                      </p:cBhvr>
                                      <p:tavLst>
                                        <p:tav tm="0">
                                          <p:val>
                                            <p:strVal val="#ppt_x"/>
                                          </p:val>
                                        </p:tav>
                                        <p:tav tm="100000">
                                          <p:val>
                                            <p:strVal val="#ppt_x"/>
                                          </p:val>
                                        </p:tav>
                                      </p:tavLst>
                                    </p:anim>
                                    <p:anim calcmode="lin" valueType="num">
                                      <p:cBhvr additive="base">
                                        <p:cTn id="76" dur="2000" fill="hold"/>
                                        <p:tgtEl>
                                          <p:spTgt spid="23"/>
                                        </p:tgtEl>
                                        <p:attrNameLst>
                                          <p:attrName>ppt_y</p:attrName>
                                        </p:attrNameLst>
                                      </p:cBhvr>
                                      <p:tavLst>
                                        <p:tav tm="0">
                                          <p:val>
                                            <p:strVal val="1+#ppt_h/2"/>
                                          </p:val>
                                        </p:tav>
                                        <p:tav tm="100000">
                                          <p:val>
                                            <p:strVal val="#ppt_y"/>
                                          </p:val>
                                        </p:tav>
                                      </p:tavLst>
                                    </p:anim>
                                  </p:childTnLst>
                                </p:cTn>
                              </p:par>
                            </p:childTnLst>
                          </p:cTn>
                        </p:par>
                        <p:par>
                          <p:cTn id="77" fill="hold">
                            <p:stCondLst>
                              <p:cond delay="2000"/>
                            </p:stCondLst>
                            <p:childTnLst>
                              <p:par>
                                <p:cTn id="78" presetID="2" presetClass="entr" presetSubtype="4"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additive="base">
                                        <p:cTn id="80" dur="2000" fill="hold"/>
                                        <p:tgtEl>
                                          <p:spTgt spid="8"/>
                                        </p:tgtEl>
                                        <p:attrNameLst>
                                          <p:attrName>ppt_x</p:attrName>
                                        </p:attrNameLst>
                                      </p:cBhvr>
                                      <p:tavLst>
                                        <p:tav tm="0">
                                          <p:val>
                                            <p:strVal val="#ppt_x"/>
                                          </p:val>
                                        </p:tav>
                                        <p:tav tm="100000">
                                          <p:val>
                                            <p:strVal val="#ppt_x"/>
                                          </p:val>
                                        </p:tav>
                                      </p:tavLst>
                                    </p:anim>
                                    <p:anim calcmode="lin" valueType="num">
                                      <p:cBhvr additive="base">
                                        <p:cTn id="81" dur="2000" fill="hold"/>
                                        <p:tgtEl>
                                          <p:spTgt spid="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2000" fill="hold"/>
                                        <p:tgtEl>
                                          <p:spTgt spid="22"/>
                                        </p:tgtEl>
                                        <p:attrNameLst>
                                          <p:attrName>ppt_x</p:attrName>
                                        </p:attrNameLst>
                                      </p:cBhvr>
                                      <p:tavLst>
                                        <p:tav tm="0">
                                          <p:val>
                                            <p:strVal val="#ppt_x"/>
                                          </p:val>
                                        </p:tav>
                                        <p:tav tm="100000">
                                          <p:val>
                                            <p:strVal val="#ppt_x"/>
                                          </p:val>
                                        </p:tav>
                                      </p:tavLst>
                                    </p:anim>
                                    <p:anim calcmode="lin" valueType="num">
                                      <p:cBhvr additive="base">
                                        <p:cTn id="85"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3" grpId="0"/>
      <p:bldP spid="14" grpId="0"/>
      <p:bldP spid="15" grpId="0" animBg="1"/>
      <p:bldP spid="16" grpId="0" animBg="1"/>
      <p:bldP spid="17" grpId="0" animBg="1"/>
      <p:bldP spid="18" grpId="0" animBg="1"/>
      <p:bldP spid="19" grpId="0"/>
      <p:bldP spid="20" grpId="0"/>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US" dirty="0"/>
              <a:t>Complete your network</a:t>
            </a:r>
          </a:p>
        </p:txBody>
      </p:sp>
      <p:grpSp>
        <p:nvGrpSpPr>
          <p:cNvPr id="5" name="Group 4">
            <a:extLst>
              <a:ext uri="{FF2B5EF4-FFF2-40B4-BE49-F238E27FC236}">
                <a16:creationId xmlns:a16="http://schemas.microsoft.com/office/drawing/2014/main" id="{12538D4E-FF3C-A26E-FEF1-ED896112075A}"/>
              </a:ext>
            </a:extLst>
          </p:cNvPr>
          <p:cNvGrpSpPr/>
          <p:nvPr/>
        </p:nvGrpSpPr>
        <p:grpSpPr>
          <a:xfrm>
            <a:off x="2437167" y="2811802"/>
            <a:ext cx="5474298" cy="3554413"/>
            <a:chOff x="-464783" y="1"/>
            <a:chExt cx="7226263" cy="4108287"/>
          </a:xfrm>
        </p:grpSpPr>
        <p:grpSp>
          <p:nvGrpSpPr>
            <p:cNvPr id="6" name="Group 5">
              <a:extLst>
                <a:ext uri="{FF2B5EF4-FFF2-40B4-BE49-F238E27FC236}">
                  <a16:creationId xmlns:a16="http://schemas.microsoft.com/office/drawing/2014/main" id="{86B7FF4D-C711-724E-1A02-E1CC65C28C36}"/>
                </a:ext>
              </a:extLst>
            </p:cNvPr>
            <p:cNvGrpSpPr/>
            <p:nvPr/>
          </p:nvGrpSpPr>
          <p:grpSpPr>
            <a:xfrm>
              <a:off x="-464783" y="1"/>
              <a:ext cx="7226263" cy="4108287"/>
              <a:chOff x="-1104234" y="-57183"/>
              <a:chExt cx="7226825" cy="4108390"/>
            </a:xfrm>
          </p:grpSpPr>
          <p:grpSp>
            <p:nvGrpSpPr>
              <p:cNvPr id="15" name="Group 14">
                <a:extLst>
                  <a:ext uri="{FF2B5EF4-FFF2-40B4-BE49-F238E27FC236}">
                    <a16:creationId xmlns:a16="http://schemas.microsoft.com/office/drawing/2014/main" id="{12BE8075-3528-D170-C272-11DDDD35AA71}"/>
                  </a:ext>
                </a:extLst>
              </p:cNvPr>
              <p:cNvGrpSpPr/>
              <p:nvPr/>
            </p:nvGrpSpPr>
            <p:grpSpPr>
              <a:xfrm>
                <a:off x="24714" y="228557"/>
                <a:ext cx="5411516" cy="3472291"/>
                <a:chOff x="-375336" y="47582"/>
                <a:chExt cx="5411516" cy="3472291"/>
              </a:xfrm>
            </p:grpSpPr>
            <p:cxnSp>
              <p:nvCxnSpPr>
                <p:cNvPr id="25" name="Straight Connector 24">
                  <a:extLst>
                    <a:ext uri="{FF2B5EF4-FFF2-40B4-BE49-F238E27FC236}">
                      <a16:creationId xmlns:a16="http://schemas.microsoft.com/office/drawing/2014/main" id="{FB25E545-11D0-51C9-BC3B-0A7E708F2899}"/>
                    </a:ext>
                  </a:extLst>
                </p:cNvPr>
                <p:cNvCxnSpPr/>
                <p:nvPr/>
              </p:nvCxnSpPr>
              <p:spPr>
                <a:xfrm flipV="1">
                  <a:off x="-375336" y="333375"/>
                  <a:ext cx="1420512" cy="1132189"/>
                </a:xfrm>
                <a:prstGeom prst="line">
                  <a:avLst/>
                </a:prstGeom>
                <a:noFill/>
                <a:ln w="38100" cap="flat" cmpd="sng" algn="ctr">
                  <a:solidFill>
                    <a:srgbClr val="5B9BD5"/>
                  </a:solidFill>
                  <a:prstDash val="solid"/>
                  <a:miter lim="800000"/>
                </a:ln>
                <a:effectLst/>
              </p:spPr>
            </p:cxnSp>
            <p:cxnSp>
              <p:nvCxnSpPr>
                <p:cNvPr id="26" name="Straight Connector 25">
                  <a:extLst>
                    <a:ext uri="{FF2B5EF4-FFF2-40B4-BE49-F238E27FC236}">
                      <a16:creationId xmlns:a16="http://schemas.microsoft.com/office/drawing/2014/main" id="{972EC04A-B94B-39FD-9D61-D228DACCF142}"/>
                    </a:ext>
                  </a:extLst>
                </p:cNvPr>
                <p:cNvCxnSpPr/>
                <p:nvPr/>
              </p:nvCxnSpPr>
              <p:spPr>
                <a:xfrm>
                  <a:off x="-317070" y="1531185"/>
                  <a:ext cx="3007806" cy="611784"/>
                </a:xfrm>
                <a:prstGeom prst="line">
                  <a:avLst/>
                </a:prstGeom>
                <a:noFill/>
                <a:ln w="38100" cap="flat" cmpd="sng" algn="ctr">
                  <a:solidFill>
                    <a:srgbClr val="5B9BD5"/>
                  </a:solidFill>
                  <a:prstDash val="solid"/>
                  <a:miter lim="800000"/>
                </a:ln>
                <a:effectLst/>
              </p:spPr>
            </p:cxnSp>
            <p:cxnSp>
              <p:nvCxnSpPr>
                <p:cNvPr id="27" name="Straight Connector 26">
                  <a:extLst>
                    <a:ext uri="{FF2B5EF4-FFF2-40B4-BE49-F238E27FC236}">
                      <a16:creationId xmlns:a16="http://schemas.microsoft.com/office/drawing/2014/main" id="{FB71D85A-F355-6AA6-A813-4B9B1C59BC19}"/>
                    </a:ext>
                  </a:extLst>
                </p:cNvPr>
                <p:cNvCxnSpPr/>
                <p:nvPr/>
              </p:nvCxnSpPr>
              <p:spPr>
                <a:xfrm flipV="1">
                  <a:off x="1130902" y="47591"/>
                  <a:ext cx="1282884" cy="228631"/>
                </a:xfrm>
                <a:prstGeom prst="line">
                  <a:avLst/>
                </a:prstGeom>
                <a:noFill/>
                <a:ln w="38100" cap="flat" cmpd="sng" algn="ctr">
                  <a:solidFill>
                    <a:srgbClr val="5B9BD5"/>
                  </a:solidFill>
                  <a:prstDash val="solid"/>
                  <a:miter lim="800000"/>
                </a:ln>
                <a:effectLst/>
              </p:spPr>
            </p:cxnSp>
            <p:cxnSp>
              <p:nvCxnSpPr>
                <p:cNvPr id="28" name="Straight Connector 27">
                  <a:extLst>
                    <a:ext uri="{FF2B5EF4-FFF2-40B4-BE49-F238E27FC236}">
                      <a16:creationId xmlns:a16="http://schemas.microsoft.com/office/drawing/2014/main" id="{DCB7E212-A2BE-A6DE-0FEB-9E5DA8CB50E5}"/>
                    </a:ext>
                  </a:extLst>
                </p:cNvPr>
                <p:cNvCxnSpPr/>
                <p:nvPr/>
              </p:nvCxnSpPr>
              <p:spPr>
                <a:xfrm flipH="1" flipV="1">
                  <a:off x="-375336" y="1578863"/>
                  <a:ext cx="1518337" cy="1373888"/>
                </a:xfrm>
                <a:prstGeom prst="line">
                  <a:avLst/>
                </a:prstGeom>
                <a:noFill/>
                <a:ln w="38100" cap="flat" cmpd="sng" algn="ctr">
                  <a:solidFill>
                    <a:srgbClr val="5B9BD5"/>
                  </a:solidFill>
                  <a:prstDash val="solid"/>
                  <a:miter lim="800000"/>
                </a:ln>
                <a:effectLst/>
              </p:spPr>
            </p:cxnSp>
            <p:cxnSp>
              <p:nvCxnSpPr>
                <p:cNvPr id="29" name="Straight Connector 28">
                  <a:extLst>
                    <a:ext uri="{FF2B5EF4-FFF2-40B4-BE49-F238E27FC236}">
                      <a16:creationId xmlns:a16="http://schemas.microsoft.com/office/drawing/2014/main" id="{714D1590-04D4-1E3C-E6B3-7181F99E5763}"/>
                    </a:ext>
                  </a:extLst>
                </p:cNvPr>
                <p:cNvCxnSpPr/>
                <p:nvPr/>
              </p:nvCxnSpPr>
              <p:spPr>
                <a:xfrm flipV="1">
                  <a:off x="1247334" y="2259248"/>
                  <a:ext cx="1443753" cy="693398"/>
                </a:xfrm>
                <a:prstGeom prst="line">
                  <a:avLst/>
                </a:prstGeom>
                <a:noFill/>
                <a:ln w="38100" cap="flat" cmpd="sng" algn="ctr">
                  <a:solidFill>
                    <a:srgbClr val="5B9BD5"/>
                  </a:solidFill>
                  <a:prstDash val="solid"/>
                  <a:miter lim="800000"/>
                </a:ln>
                <a:effectLst/>
              </p:spPr>
            </p:cxnSp>
            <p:cxnSp>
              <p:nvCxnSpPr>
                <p:cNvPr id="30" name="Straight Connector 29">
                  <a:extLst>
                    <a:ext uri="{FF2B5EF4-FFF2-40B4-BE49-F238E27FC236}">
                      <a16:creationId xmlns:a16="http://schemas.microsoft.com/office/drawing/2014/main" id="{CA9AAF65-AD1E-8D75-86CE-FF513FFB22AE}"/>
                    </a:ext>
                  </a:extLst>
                </p:cNvPr>
                <p:cNvCxnSpPr/>
                <p:nvPr/>
              </p:nvCxnSpPr>
              <p:spPr>
                <a:xfrm flipV="1">
                  <a:off x="2778786" y="990024"/>
                  <a:ext cx="256367" cy="1152905"/>
                </a:xfrm>
                <a:prstGeom prst="line">
                  <a:avLst/>
                </a:prstGeom>
                <a:noFill/>
                <a:ln w="38100" cap="flat" cmpd="sng" algn="ctr">
                  <a:solidFill>
                    <a:srgbClr val="5B9BD5"/>
                  </a:solidFill>
                  <a:prstDash val="solid"/>
                  <a:miter lim="800000"/>
                </a:ln>
                <a:effectLst/>
              </p:spPr>
            </p:cxnSp>
            <p:cxnSp>
              <p:nvCxnSpPr>
                <p:cNvPr id="31" name="Straight Connector 30">
                  <a:extLst>
                    <a:ext uri="{FF2B5EF4-FFF2-40B4-BE49-F238E27FC236}">
                      <a16:creationId xmlns:a16="http://schemas.microsoft.com/office/drawing/2014/main" id="{15E75442-6C94-582C-CDB9-559A2E05FBBF}"/>
                    </a:ext>
                  </a:extLst>
                </p:cNvPr>
                <p:cNvCxnSpPr/>
                <p:nvPr/>
              </p:nvCxnSpPr>
              <p:spPr>
                <a:xfrm>
                  <a:off x="2518052" y="47582"/>
                  <a:ext cx="517482" cy="815542"/>
                </a:xfrm>
                <a:prstGeom prst="line">
                  <a:avLst/>
                </a:prstGeom>
                <a:noFill/>
                <a:ln w="38100" cap="flat" cmpd="sng" algn="ctr">
                  <a:solidFill>
                    <a:srgbClr val="5B9BD5"/>
                  </a:solidFill>
                  <a:prstDash val="solid"/>
                  <a:miter lim="800000"/>
                </a:ln>
                <a:effectLst/>
              </p:spPr>
            </p:cxnSp>
            <p:cxnSp>
              <p:nvCxnSpPr>
                <p:cNvPr id="32" name="Straight Connector 31">
                  <a:extLst>
                    <a:ext uri="{FF2B5EF4-FFF2-40B4-BE49-F238E27FC236}">
                      <a16:creationId xmlns:a16="http://schemas.microsoft.com/office/drawing/2014/main" id="{722F14AB-31AB-A95D-044A-024B65762E82}"/>
                    </a:ext>
                  </a:extLst>
                </p:cNvPr>
                <p:cNvCxnSpPr/>
                <p:nvPr/>
              </p:nvCxnSpPr>
              <p:spPr>
                <a:xfrm flipV="1">
                  <a:off x="2691437" y="2259248"/>
                  <a:ext cx="96827" cy="1178523"/>
                </a:xfrm>
                <a:prstGeom prst="line">
                  <a:avLst/>
                </a:prstGeom>
                <a:noFill/>
                <a:ln w="38100" cap="flat" cmpd="sng" algn="ctr">
                  <a:solidFill>
                    <a:srgbClr val="5B9BD5"/>
                  </a:solidFill>
                  <a:prstDash val="solid"/>
                  <a:miter lim="800000"/>
                </a:ln>
                <a:effectLst/>
              </p:spPr>
            </p:cxnSp>
            <p:cxnSp>
              <p:nvCxnSpPr>
                <p:cNvPr id="33" name="Straight Connector 32">
                  <a:extLst>
                    <a:ext uri="{FF2B5EF4-FFF2-40B4-BE49-F238E27FC236}">
                      <a16:creationId xmlns:a16="http://schemas.microsoft.com/office/drawing/2014/main" id="{3CD46120-9F30-4A24-3E6B-47A38B40419B}"/>
                    </a:ext>
                  </a:extLst>
                </p:cNvPr>
                <p:cNvCxnSpPr/>
                <p:nvPr/>
              </p:nvCxnSpPr>
              <p:spPr>
                <a:xfrm>
                  <a:off x="1247775" y="3035935"/>
                  <a:ext cx="1343025" cy="483938"/>
                </a:xfrm>
                <a:prstGeom prst="line">
                  <a:avLst/>
                </a:prstGeom>
                <a:noFill/>
                <a:ln w="38100" cap="flat" cmpd="sng" algn="ctr">
                  <a:solidFill>
                    <a:srgbClr val="5B9BD5"/>
                  </a:solidFill>
                  <a:prstDash val="solid"/>
                  <a:miter lim="800000"/>
                </a:ln>
                <a:effectLst/>
              </p:spPr>
            </p:cxnSp>
            <p:cxnSp>
              <p:nvCxnSpPr>
                <p:cNvPr id="34" name="Straight Connector 33">
                  <a:extLst>
                    <a:ext uri="{FF2B5EF4-FFF2-40B4-BE49-F238E27FC236}">
                      <a16:creationId xmlns:a16="http://schemas.microsoft.com/office/drawing/2014/main" id="{32C39C0A-9EFC-F991-A05E-A3F3E1430B31}"/>
                    </a:ext>
                  </a:extLst>
                </p:cNvPr>
                <p:cNvCxnSpPr/>
                <p:nvPr/>
              </p:nvCxnSpPr>
              <p:spPr>
                <a:xfrm>
                  <a:off x="3166212" y="990043"/>
                  <a:ext cx="1869407" cy="1152965"/>
                </a:xfrm>
                <a:prstGeom prst="line">
                  <a:avLst/>
                </a:prstGeom>
                <a:noFill/>
                <a:ln w="38100" cap="flat" cmpd="sng" algn="ctr">
                  <a:solidFill>
                    <a:srgbClr val="5B9BD5"/>
                  </a:solidFill>
                  <a:prstDash val="solid"/>
                  <a:miter lim="800000"/>
                </a:ln>
                <a:effectLst/>
              </p:spPr>
            </p:cxnSp>
            <p:cxnSp>
              <p:nvCxnSpPr>
                <p:cNvPr id="35" name="Straight Connector 34">
                  <a:extLst>
                    <a:ext uri="{FF2B5EF4-FFF2-40B4-BE49-F238E27FC236}">
                      <a16:creationId xmlns:a16="http://schemas.microsoft.com/office/drawing/2014/main" id="{D6A2EEE6-FDDF-1281-3071-A902B97AEFA4}"/>
                    </a:ext>
                  </a:extLst>
                </p:cNvPr>
                <p:cNvCxnSpPr/>
                <p:nvPr/>
              </p:nvCxnSpPr>
              <p:spPr>
                <a:xfrm flipV="1">
                  <a:off x="2740430" y="2259289"/>
                  <a:ext cx="2295750" cy="1254750"/>
                </a:xfrm>
                <a:prstGeom prst="line">
                  <a:avLst/>
                </a:prstGeom>
                <a:noFill/>
                <a:ln w="38100" cap="flat" cmpd="sng" algn="ctr">
                  <a:solidFill>
                    <a:srgbClr val="5B9BD5"/>
                  </a:solidFill>
                  <a:prstDash val="solid"/>
                  <a:miter lim="800000"/>
                </a:ln>
                <a:effectLst/>
              </p:spPr>
            </p:cxnSp>
            <p:cxnSp>
              <p:nvCxnSpPr>
                <p:cNvPr id="36" name="Straight Connector 35">
                  <a:extLst>
                    <a:ext uri="{FF2B5EF4-FFF2-40B4-BE49-F238E27FC236}">
                      <a16:creationId xmlns:a16="http://schemas.microsoft.com/office/drawing/2014/main" id="{D976D683-123C-8CCE-8449-1E1A018B1251}"/>
                    </a:ext>
                  </a:extLst>
                </p:cNvPr>
                <p:cNvCxnSpPr/>
                <p:nvPr/>
              </p:nvCxnSpPr>
              <p:spPr>
                <a:xfrm flipV="1">
                  <a:off x="2893039" y="2179046"/>
                  <a:ext cx="2065832" cy="46991"/>
                </a:xfrm>
                <a:prstGeom prst="line">
                  <a:avLst/>
                </a:prstGeom>
                <a:noFill/>
                <a:ln w="38100" cap="flat" cmpd="sng" algn="ctr">
                  <a:solidFill>
                    <a:srgbClr val="5B9BD5"/>
                  </a:solidFill>
                  <a:prstDash val="solid"/>
                  <a:miter lim="800000"/>
                </a:ln>
                <a:effectLst/>
              </p:spPr>
            </p:cxnSp>
            <p:cxnSp>
              <p:nvCxnSpPr>
                <p:cNvPr id="37" name="Straight Connector 36">
                  <a:extLst>
                    <a:ext uri="{FF2B5EF4-FFF2-40B4-BE49-F238E27FC236}">
                      <a16:creationId xmlns:a16="http://schemas.microsoft.com/office/drawing/2014/main" id="{AAB358DB-9A42-A363-DB90-733C2CB6380A}"/>
                    </a:ext>
                  </a:extLst>
                </p:cNvPr>
                <p:cNvCxnSpPr/>
                <p:nvPr/>
              </p:nvCxnSpPr>
              <p:spPr>
                <a:xfrm>
                  <a:off x="1143001" y="333375"/>
                  <a:ext cx="1809749" cy="569955"/>
                </a:xfrm>
                <a:prstGeom prst="line">
                  <a:avLst/>
                </a:prstGeom>
                <a:noFill/>
                <a:ln w="38100" cap="flat" cmpd="sng" algn="ctr">
                  <a:solidFill>
                    <a:srgbClr val="5B9BD5"/>
                  </a:solidFill>
                  <a:prstDash val="solid"/>
                  <a:miter lim="800000"/>
                </a:ln>
                <a:effectLst/>
              </p:spPr>
            </p:cxnSp>
          </p:grpSp>
          <p:grpSp>
            <p:nvGrpSpPr>
              <p:cNvPr id="16" name="Group 15">
                <a:extLst>
                  <a:ext uri="{FF2B5EF4-FFF2-40B4-BE49-F238E27FC236}">
                    <a16:creationId xmlns:a16="http://schemas.microsoft.com/office/drawing/2014/main" id="{7A81A8F5-7BDD-8CA9-B6D9-6678F3F094E6}"/>
                  </a:ext>
                </a:extLst>
              </p:cNvPr>
              <p:cNvGrpSpPr/>
              <p:nvPr/>
            </p:nvGrpSpPr>
            <p:grpSpPr>
              <a:xfrm>
                <a:off x="-1104234" y="-57183"/>
                <a:ext cx="7226825" cy="4108390"/>
                <a:chOff x="-1104234" y="-57183"/>
                <a:chExt cx="7226825" cy="4108390"/>
              </a:xfrm>
            </p:grpSpPr>
            <p:sp>
              <p:nvSpPr>
                <p:cNvPr id="17" name="Text Box 160">
                  <a:extLst>
                    <a:ext uri="{FF2B5EF4-FFF2-40B4-BE49-F238E27FC236}">
                      <a16:creationId xmlns:a16="http://schemas.microsoft.com/office/drawing/2014/main" id="{46BE0A71-7539-F6B2-8631-6BDD896426E5}"/>
                    </a:ext>
                  </a:extLst>
                </p:cNvPr>
                <p:cNvSpPr txBox="1"/>
                <p:nvPr/>
              </p:nvSpPr>
              <p:spPr>
                <a:xfrm>
                  <a:off x="-1104234" y="1511182"/>
                  <a:ext cx="1056156"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PARK GATES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 Box 161">
                  <a:extLst>
                    <a:ext uri="{FF2B5EF4-FFF2-40B4-BE49-F238E27FC236}">
                      <a16:creationId xmlns:a16="http://schemas.microsoft.com/office/drawing/2014/main" id="{DF33C3F0-6DEA-7565-60BD-147302D0729A}"/>
                    </a:ext>
                  </a:extLst>
                </p:cNvPr>
                <p:cNvSpPr txBox="1"/>
                <p:nvPr/>
              </p:nvSpPr>
              <p:spPr>
                <a:xfrm>
                  <a:off x="188590" y="3091090"/>
                  <a:ext cx="1342361"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CARNIVAL LAND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 Box 162">
                  <a:extLst>
                    <a:ext uri="{FF2B5EF4-FFF2-40B4-BE49-F238E27FC236}">
                      <a16:creationId xmlns:a16="http://schemas.microsoft.com/office/drawing/2014/main" id="{9109B587-430F-A32A-4AC3-55DCF531A498}"/>
                    </a:ext>
                  </a:extLst>
                </p:cNvPr>
                <p:cNvSpPr txBox="1"/>
                <p:nvPr/>
              </p:nvSpPr>
              <p:spPr>
                <a:xfrm>
                  <a:off x="56080" y="85725"/>
                  <a:ext cx="1466859"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ANIMAL KINGDOM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Text Box 163">
                  <a:extLst>
                    <a:ext uri="{FF2B5EF4-FFF2-40B4-BE49-F238E27FC236}">
                      <a16:creationId xmlns:a16="http://schemas.microsoft.com/office/drawing/2014/main" id="{002A5050-BEFD-04B6-C379-1492ADDAF2A4}"/>
                    </a:ext>
                  </a:extLst>
                </p:cNvPr>
                <p:cNvSpPr txBox="1"/>
                <p:nvPr/>
              </p:nvSpPr>
              <p:spPr>
                <a:xfrm>
                  <a:off x="2932735" y="-57183"/>
                  <a:ext cx="1256152"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CORKSCREW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 Box 164">
                  <a:extLst>
                    <a:ext uri="{FF2B5EF4-FFF2-40B4-BE49-F238E27FC236}">
                      <a16:creationId xmlns:a16="http://schemas.microsoft.com/office/drawing/2014/main" id="{CD86915C-E1CB-1664-0F3B-6EC11C2717A9}"/>
                    </a:ext>
                  </a:extLst>
                </p:cNvPr>
                <p:cNvSpPr txBox="1"/>
                <p:nvPr/>
              </p:nvSpPr>
              <p:spPr>
                <a:xfrm>
                  <a:off x="3516972" y="873578"/>
                  <a:ext cx="1106943"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LOG FLUME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165">
                  <a:extLst>
                    <a:ext uri="{FF2B5EF4-FFF2-40B4-BE49-F238E27FC236}">
                      <a16:creationId xmlns:a16="http://schemas.microsoft.com/office/drawing/2014/main" id="{D1DA1163-54E3-F37E-0FE8-FB48D69B929E}"/>
                    </a:ext>
                  </a:extLst>
                </p:cNvPr>
                <p:cNvSpPr txBox="1"/>
                <p:nvPr/>
              </p:nvSpPr>
              <p:spPr>
                <a:xfrm>
                  <a:off x="1936389" y="1678908"/>
                  <a:ext cx="1358362" cy="637900"/>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WONDER WHEEL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166">
                  <a:extLst>
                    <a:ext uri="{FF2B5EF4-FFF2-40B4-BE49-F238E27FC236}">
                      <a16:creationId xmlns:a16="http://schemas.microsoft.com/office/drawing/2014/main" id="{838115AC-F0CE-2631-4DDC-5AC59CBAAD74}"/>
                    </a:ext>
                  </a:extLst>
                </p:cNvPr>
                <p:cNvSpPr txBox="1"/>
                <p:nvPr/>
              </p:nvSpPr>
              <p:spPr>
                <a:xfrm>
                  <a:off x="3091486" y="3649252"/>
                  <a:ext cx="1532429"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ROLLER COASTER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4" name="Text Box 167">
                  <a:extLst>
                    <a:ext uri="{FF2B5EF4-FFF2-40B4-BE49-F238E27FC236}">
                      <a16:creationId xmlns:a16="http://schemas.microsoft.com/office/drawing/2014/main" id="{5F986134-3155-363E-9D6F-A8521173A80B}"/>
                    </a:ext>
                  </a:extLst>
                </p:cNvPr>
                <p:cNvSpPr txBox="1"/>
                <p:nvPr/>
              </p:nvSpPr>
              <p:spPr>
                <a:xfrm>
                  <a:off x="5295186" y="2451384"/>
                  <a:ext cx="827405" cy="40195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THE HOLE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sp>
          <p:nvSpPr>
            <p:cNvPr id="7" name="Oval 6">
              <a:extLst>
                <a:ext uri="{FF2B5EF4-FFF2-40B4-BE49-F238E27FC236}">
                  <a16:creationId xmlns:a16="http://schemas.microsoft.com/office/drawing/2014/main" id="{AA919A8D-32A5-61EE-5653-23C3CEAB3472}"/>
                </a:ext>
              </a:extLst>
            </p:cNvPr>
            <p:cNvSpPr/>
            <p:nvPr/>
          </p:nvSpPr>
          <p:spPr>
            <a:xfrm>
              <a:off x="2085975" y="30575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Oval 7">
              <a:extLst>
                <a:ext uri="{FF2B5EF4-FFF2-40B4-BE49-F238E27FC236}">
                  <a16:creationId xmlns:a16="http://schemas.microsoft.com/office/drawing/2014/main" id="{6811E754-F9D8-4076-1BA9-8D9629B9DF55}"/>
                </a:ext>
              </a:extLst>
            </p:cNvPr>
            <p:cNvSpPr/>
            <p:nvPr/>
          </p:nvSpPr>
          <p:spPr>
            <a:xfrm>
              <a:off x="542925" y="16478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Oval 8">
              <a:extLst>
                <a:ext uri="{FF2B5EF4-FFF2-40B4-BE49-F238E27FC236}">
                  <a16:creationId xmlns:a16="http://schemas.microsoft.com/office/drawing/2014/main" id="{69441C81-93BD-53FF-C007-7B482E391FC1}"/>
                </a:ext>
              </a:extLst>
            </p:cNvPr>
            <p:cNvSpPr/>
            <p:nvPr/>
          </p:nvSpPr>
          <p:spPr>
            <a:xfrm>
              <a:off x="2000250" y="4191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Oval 9">
              <a:extLst>
                <a:ext uri="{FF2B5EF4-FFF2-40B4-BE49-F238E27FC236}">
                  <a16:creationId xmlns:a16="http://schemas.microsoft.com/office/drawing/2014/main" id="{F7D20304-8684-31A2-E07F-A25903180704}"/>
                </a:ext>
              </a:extLst>
            </p:cNvPr>
            <p:cNvSpPr/>
            <p:nvPr/>
          </p:nvSpPr>
          <p:spPr>
            <a:xfrm>
              <a:off x="3381375" y="1524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Oval 10">
              <a:extLst>
                <a:ext uri="{FF2B5EF4-FFF2-40B4-BE49-F238E27FC236}">
                  <a16:creationId xmlns:a16="http://schemas.microsoft.com/office/drawing/2014/main" id="{F250E3D5-FDF1-CF29-BA43-3FA5606B1EE0}"/>
                </a:ext>
              </a:extLst>
            </p:cNvPr>
            <p:cNvSpPr/>
            <p:nvPr/>
          </p:nvSpPr>
          <p:spPr>
            <a:xfrm>
              <a:off x="3571875" y="36290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Oval 11">
              <a:extLst>
                <a:ext uri="{FF2B5EF4-FFF2-40B4-BE49-F238E27FC236}">
                  <a16:creationId xmlns:a16="http://schemas.microsoft.com/office/drawing/2014/main" id="{12505695-B219-0BAA-E24D-0C7FDD518E2D}"/>
                </a:ext>
              </a:extLst>
            </p:cNvPr>
            <p:cNvSpPr/>
            <p:nvPr/>
          </p:nvSpPr>
          <p:spPr>
            <a:xfrm>
              <a:off x="5934075" y="23241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Oval 12">
              <a:extLst>
                <a:ext uri="{FF2B5EF4-FFF2-40B4-BE49-F238E27FC236}">
                  <a16:creationId xmlns:a16="http://schemas.microsoft.com/office/drawing/2014/main" id="{8C82E0EA-AB1D-2492-02DE-60F7BF110AFC}"/>
                </a:ext>
              </a:extLst>
            </p:cNvPr>
            <p:cNvSpPr/>
            <p:nvPr/>
          </p:nvSpPr>
          <p:spPr>
            <a:xfrm>
              <a:off x="3933825" y="105727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Oval 13">
              <a:extLst>
                <a:ext uri="{FF2B5EF4-FFF2-40B4-BE49-F238E27FC236}">
                  <a16:creationId xmlns:a16="http://schemas.microsoft.com/office/drawing/2014/main" id="{E3DB771A-1405-F26E-9C7C-9010E8AB4993}"/>
                </a:ext>
              </a:extLst>
            </p:cNvPr>
            <p:cNvSpPr/>
            <p:nvPr/>
          </p:nvSpPr>
          <p:spPr>
            <a:xfrm>
              <a:off x="3686175" y="22955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2297576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a:xfrm>
            <a:off x="838200" y="927749"/>
            <a:ext cx="10515600" cy="1325563"/>
          </a:xfrm>
        </p:spPr>
        <p:txBody>
          <a:bodyPr/>
          <a:lstStyle/>
          <a:p>
            <a:r>
              <a:rPr lang="en-US" dirty="0"/>
              <a:t>Hamilton’s Adventure Park</a:t>
            </a:r>
          </a:p>
        </p:txBody>
      </p:sp>
      <p:grpSp>
        <p:nvGrpSpPr>
          <p:cNvPr id="4" name="Group 3">
            <a:extLst>
              <a:ext uri="{FF2B5EF4-FFF2-40B4-BE49-F238E27FC236}">
                <a16:creationId xmlns:a16="http://schemas.microsoft.com/office/drawing/2014/main" id="{1939FEEB-B528-EA90-5A26-04A1AEA86183}"/>
              </a:ext>
            </a:extLst>
          </p:cNvPr>
          <p:cNvGrpSpPr/>
          <p:nvPr/>
        </p:nvGrpSpPr>
        <p:grpSpPr>
          <a:xfrm>
            <a:off x="2306954" y="2110900"/>
            <a:ext cx="4827271" cy="3763644"/>
            <a:chOff x="0" y="0"/>
            <a:chExt cx="5389807" cy="4249996"/>
          </a:xfrm>
        </p:grpSpPr>
        <p:grpSp>
          <p:nvGrpSpPr>
            <p:cNvPr id="5" name="Group 4">
              <a:extLst>
                <a:ext uri="{FF2B5EF4-FFF2-40B4-BE49-F238E27FC236}">
                  <a16:creationId xmlns:a16="http://schemas.microsoft.com/office/drawing/2014/main" id="{4B8FD929-8957-8B1C-CEC0-EAE46CB91BF3}"/>
                </a:ext>
              </a:extLst>
            </p:cNvPr>
            <p:cNvGrpSpPr/>
            <p:nvPr/>
          </p:nvGrpSpPr>
          <p:grpSpPr>
            <a:xfrm>
              <a:off x="933450" y="485775"/>
              <a:ext cx="3590925" cy="3215640"/>
              <a:chOff x="0" y="0"/>
              <a:chExt cx="3591363" cy="3216165"/>
            </a:xfrm>
          </p:grpSpPr>
          <p:grpSp>
            <p:nvGrpSpPr>
              <p:cNvPr id="22" name="Group 21">
                <a:extLst>
                  <a:ext uri="{FF2B5EF4-FFF2-40B4-BE49-F238E27FC236}">
                    <a16:creationId xmlns:a16="http://schemas.microsoft.com/office/drawing/2014/main" id="{26568725-1292-9998-DBD7-52F69A180CF0}"/>
                  </a:ext>
                </a:extLst>
              </p:cNvPr>
              <p:cNvGrpSpPr/>
              <p:nvPr/>
            </p:nvGrpSpPr>
            <p:grpSpPr>
              <a:xfrm>
                <a:off x="0" y="0"/>
                <a:ext cx="3591363" cy="3216165"/>
                <a:chOff x="0" y="0"/>
                <a:chExt cx="3591363" cy="3216165"/>
              </a:xfrm>
            </p:grpSpPr>
            <p:grpSp>
              <p:nvGrpSpPr>
                <p:cNvPr id="24" name="Group 23">
                  <a:extLst>
                    <a:ext uri="{FF2B5EF4-FFF2-40B4-BE49-F238E27FC236}">
                      <a16:creationId xmlns:a16="http://schemas.microsoft.com/office/drawing/2014/main" id="{2662D0D7-4B1E-DB47-B5DB-2E9D091AD71D}"/>
                    </a:ext>
                  </a:extLst>
                </p:cNvPr>
                <p:cNvGrpSpPr/>
                <p:nvPr/>
              </p:nvGrpSpPr>
              <p:grpSpPr>
                <a:xfrm>
                  <a:off x="0" y="0"/>
                  <a:ext cx="3591363" cy="3216165"/>
                  <a:chOff x="0" y="0"/>
                  <a:chExt cx="3591363" cy="3216165"/>
                </a:xfrm>
              </p:grpSpPr>
              <p:grpSp>
                <p:nvGrpSpPr>
                  <p:cNvPr id="27" name="Group 26">
                    <a:extLst>
                      <a:ext uri="{FF2B5EF4-FFF2-40B4-BE49-F238E27FC236}">
                        <a16:creationId xmlns:a16="http://schemas.microsoft.com/office/drawing/2014/main" id="{68FF5AA7-30CA-4334-DBDE-DE11E3E65E65}"/>
                      </a:ext>
                    </a:extLst>
                  </p:cNvPr>
                  <p:cNvGrpSpPr/>
                  <p:nvPr/>
                </p:nvGrpSpPr>
                <p:grpSpPr>
                  <a:xfrm>
                    <a:off x="0" y="0"/>
                    <a:ext cx="3591363" cy="3216165"/>
                    <a:chOff x="0" y="0"/>
                    <a:chExt cx="3591363" cy="3216165"/>
                  </a:xfrm>
                </p:grpSpPr>
                <p:grpSp>
                  <p:nvGrpSpPr>
                    <p:cNvPr id="31" name="Group 30">
                      <a:extLst>
                        <a:ext uri="{FF2B5EF4-FFF2-40B4-BE49-F238E27FC236}">
                          <a16:creationId xmlns:a16="http://schemas.microsoft.com/office/drawing/2014/main" id="{5B3D6B76-FEE7-0257-77BC-AA3172763D3B}"/>
                        </a:ext>
                      </a:extLst>
                    </p:cNvPr>
                    <p:cNvGrpSpPr/>
                    <p:nvPr/>
                  </p:nvGrpSpPr>
                  <p:grpSpPr>
                    <a:xfrm>
                      <a:off x="0" y="0"/>
                      <a:ext cx="3591363" cy="3216165"/>
                      <a:chOff x="0" y="0"/>
                      <a:chExt cx="3591363" cy="3216165"/>
                    </a:xfrm>
                  </p:grpSpPr>
                  <p:grpSp>
                    <p:nvGrpSpPr>
                      <p:cNvPr id="36" name="Group 35">
                        <a:extLst>
                          <a:ext uri="{FF2B5EF4-FFF2-40B4-BE49-F238E27FC236}">
                            <a16:creationId xmlns:a16="http://schemas.microsoft.com/office/drawing/2014/main" id="{85BE7952-854E-301D-D7DB-420F5E1B7901}"/>
                          </a:ext>
                        </a:extLst>
                      </p:cNvPr>
                      <p:cNvGrpSpPr/>
                      <p:nvPr/>
                    </p:nvGrpSpPr>
                    <p:grpSpPr>
                      <a:xfrm>
                        <a:off x="0" y="0"/>
                        <a:ext cx="3591363" cy="3216165"/>
                        <a:chOff x="0" y="0"/>
                        <a:chExt cx="3591363" cy="3216165"/>
                      </a:xfrm>
                    </p:grpSpPr>
                    <p:grpSp>
                      <p:nvGrpSpPr>
                        <p:cNvPr id="38" name="Group 37">
                          <a:extLst>
                            <a:ext uri="{FF2B5EF4-FFF2-40B4-BE49-F238E27FC236}">
                              <a16:creationId xmlns:a16="http://schemas.microsoft.com/office/drawing/2014/main" id="{C4D72EDB-539A-7926-50D3-54F35225B872}"/>
                            </a:ext>
                          </a:extLst>
                        </p:cNvPr>
                        <p:cNvGrpSpPr/>
                        <p:nvPr/>
                      </p:nvGrpSpPr>
                      <p:grpSpPr>
                        <a:xfrm>
                          <a:off x="0" y="0"/>
                          <a:ext cx="3591363" cy="3216165"/>
                          <a:chOff x="0" y="0"/>
                          <a:chExt cx="3591363" cy="3216165"/>
                        </a:xfrm>
                      </p:grpSpPr>
                      <p:grpSp>
                        <p:nvGrpSpPr>
                          <p:cNvPr id="40" name="Group 39">
                            <a:extLst>
                              <a:ext uri="{FF2B5EF4-FFF2-40B4-BE49-F238E27FC236}">
                                <a16:creationId xmlns:a16="http://schemas.microsoft.com/office/drawing/2014/main" id="{57AEDBF8-24E4-2E67-A2B4-9E5DE520CC72}"/>
                              </a:ext>
                            </a:extLst>
                          </p:cNvPr>
                          <p:cNvGrpSpPr/>
                          <p:nvPr/>
                        </p:nvGrpSpPr>
                        <p:grpSpPr>
                          <a:xfrm>
                            <a:off x="0" y="0"/>
                            <a:ext cx="3591363" cy="3216165"/>
                            <a:chOff x="0" y="0"/>
                            <a:chExt cx="3591363" cy="3216165"/>
                          </a:xfrm>
                        </p:grpSpPr>
                        <p:grpSp>
                          <p:nvGrpSpPr>
                            <p:cNvPr id="44" name="Group 43">
                              <a:extLst>
                                <a:ext uri="{FF2B5EF4-FFF2-40B4-BE49-F238E27FC236}">
                                  <a16:creationId xmlns:a16="http://schemas.microsoft.com/office/drawing/2014/main" id="{13D2C040-17B8-ABF4-E7B7-47D5752EB272}"/>
                                </a:ext>
                              </a:extLst>
                            </p:cNvPr>
                            <p:cNvGrpSpPr/>
                            <p:nvPr/>
                          </p:nvGrpSpPr>
                          <p:grpSpPr>
                            <a:xfrm>
                              <a:off x="0" y="0"/>
                              <a:ext cx="3591363" cy="3216165"/>
                              <a:chOff x="0" y="0"/>
                              <a:chExt cx="3591363" cy="3216165"/>
                            </a:xfrm>
                          </p:grpSpPr>
                          <p:cxnSp>
                            <p:nvCxnSpPr>
                              <p:cNvPr id="52" name="Straight Connector 51">
                                <a:extLst>
                                  <a:ext uri="{FF2B5EF4-FFF2-40B4-BE49-F238E27FC236}">
                                    <a16:creationId xmlns:a16="http://schemas.microsoft.com/office/drawing/2014/main" id="{D00D891C-6BFE-ED2C-1341-B3B2F5975212}"/>
                                  </a:ext>
                                </a:extLst>
                              </p:cNvPr>
                              <p:cNvCxnSpPr/>
                              <p:nvPr/>
                            </p:nvCxnSpPr>
                            <p:spPr>
                              <a:xfrm>
                                <a:off x="551793" y="409903"/>
                                <a:ext cx="2669876" cy="2538250"/>
                              </a:xfrm>
                              <a:prstGeom prst="line">
                                <a:avLst/>
                              </a:prstGeom>
                              <a:noFill/>
                              <a:ln w="6350" cap="flat" cmpd="sng" algn="ctr">
                                <a:solidFill>
                                  <a:srgbClr val="5B9BD5"/>
                                </a:solidFill>
                                <a:prstDash val="solid"/>
                                <a:miter lim="800000"/>
                              </a:ln>
                              <a:effectLst/>
                            </p:spPr>
                          </p:cxnSp>
                          <p:cxnSp>
                            <p:nvCxnSpPr>
                              <p:cNvPr id="53" name="Straight Connector 52">
                                <a:extLst>
                                  <a:ext uri="{FF2B5EF4-FFF2-40B4-BE49-F238E27FC236}">
                                    <a16:creationId xmlns:a16="http://schemas.microsoft.com/office/drawing/2014/main" id="{3E752286-FC28-CFA3-C5A8-34C18A5DE19D}"/>
                                  </a:ext>
                                </a:extLst>
                              </p:cNvPr>
                              <p:cNvCxnSpPr/>
                              <p:nvPr/>
                            </p:nvCxnSpPr>
                            <p:spPr>
                              <a:xfrm>
                                <a:off x="551793" y="409903"/>
                                <a:ext cx="3039570" cy="1198180"/>
                              </a:xfrm>
                              <a:prstGeom prst="line">
                                <a:avLst/>
                              </a:prstGeom>
                              <a:noFill/>
                              <a:ln w="6350" cap="flat" cmpd="sng" algn="ctr">
                                <a:solidFill>
                                  <a:srgbClr val="5B9BD5"/>
                                </a:solidFill>
                                <a:prstDash val="solid"/>
                                <a:miter lim="800000"/>
                              </a:ln>
                              <a:effectLst/>
                            </p:spPr>
                          </p:cxnSp>
                          <p:cxnSp>
                            <p:nvCxnSpPr>
                              <p:cNvPr id="54" name="Straight Connector 53">
                                <a:extLst>
                                  <a:ext uri="{FF2B5EF4-FFF2-40B4-BE49-F238E27FC236}">
                                    <a16:creationId xmlns:a16="http://schemas.microsoft.com/office/drawing/2014/main" id="{32749739-4B6B-E109-6B74-6A7990F58D2D}"/>
                                  </a:ext>
                                </a:extLst>
                              </p:cNvPr>
                              <p:cNvCxnSpPr/>
                              <p:nvPr/>
                            </p:nvCxnSpPr>
                            <p:spPr>
                              <a:xfrm>
                                <a:off x="551793" y="409903"/>
                                <a:ext cx="1363291" cy="2806262"/>
                              </a:xfrm>
                              <a:prstGeom prst="line">
                                <a:avLst/>
                              </a:prstGeom>
                              <a:noFill/>
                              <a:ln w="6350" cap="flat" cmpd="sng" algn="ctr">
                                <a:solidFill>
                                  <a:srgbClr val="5B9BD5"/>
                                </a:solidFill>
                                <a:prstDash val="solid"/>
                                <a:miter lim="800000"/>
                              </a:ln>
                              <a:effectLst/>
                            </p:spPr>
                          </p:cxnSp>
                          <p:cxnSp>
                            <p:nvCxnSpPr>
                              <p:cNvPr id="55" name="Straight Connector 54">
                                <a:extLst>
                                  <a:ext uri="{FF2B5EF4-FFF2-40B4-BE49-F238E27FC236}">
                                    <a16:creationId xmlns:a16="http://schemas.microsoft.com/office/drawing/2014/main" id="{D4DA7A8A-429A-7DB9-3FBF-CEDDFFD40CB1}"/>
                                  </a:ext>
                                </a:extLst>
                              </p:cNvPr>
                              <p:cNvCxnSpPr/>
                              <p:nvPr/>
                            </p:nvCxnSpPr>
                            <p:spPr>
                              <a:xfrm>
                                <a:off x="551793" y="409903"/>
                                <a:ext cx="0" cy="2538095"/>
                              </a:xfrm>
                              <a:prstGeom prst="line">
                                <a:avLst/>
                              </a:prstGeom>
                              <a:noFill/>
                              <a:ln w="6350" cap="flat" cmpd="sng" algn="ctr">
                                <a:solidFill>
                                  <a:srgbClr val="5B9BD5"/>
                                </a:solidFill>
                                <a:prstDash val="solid"/>
                                <a:miter lim="800000"/>
                              </a:ln>
                              <a:effectLst/>
                            </p:spPr>
                          </p:cxnSp>
                          <p:cxnSp>
                            <p:nvCxnSpPr>
                              <p:cNvPr id="56" name="Straight Connector 55">
                                <a:extLst>
                                  <a:ext uri="{FF2B5EF4-FFF2-40B4-BE49-F238E27FC236}">
                                    <a16:creationId xmlns:a16="http://schemas.microsoft.com/office/drawing/2014/main" id="{90AB0511-8D41-5141-D378-744E654370E1}"/>
                                  </a:ext>
                                </a:extLst>
                              </p:cNvPr>
                              <p:cNvCxnSpPr/>
                              <p:nvPr/>
                            </p:nvCxnSpPr>
                            <p:spPr>
                              <a:xfrm>
                                <a:off x="583324" y="409903"/>
                                <a:ext cx="2522483" cy="0"/>
                              </a:xfrm>
                              <a:prstGeom prst="line">
                                <a:avLst/>
                              </a:prstGeom>
                              <a:noFill/>
                              <a:ln w="6350" cap="flat" cmpd="sng" algn="ctr">
                                <a:solidFill>
                                  <a:srgbClr val="5B9BD5"/>
                                </a:solidFill>
                                <a:prstDash val="solid"/>
                                <a:miter lim="800000"/>
                              </a:ln>
                              <a:effectLst/>
                            </p:spPr>
                          </p:cxnSp>
                          <p:cxnSp>
                            <p:nvCxnSpPr>
                              <p:cNvPr id="57" name="Straight Connector 56">
                                <a:extLst>
                                  <a:ext uri="{FF2B5EF4-FFF2-40B4-BE49-F238E27FC236}">
                                    <a16:creationId xmlns:a16="http://schemas.microsoft.com/office/drawing/2014/main" id="{6ECC65A1-4EC1-12BD-A884-1E6227A04C85}"/>
                                  </a:ext>
                                </a:extLst>
                              </p:cNvPr>
                              <p:cNvCxnSpPr/>
                              <p:nvPr/>
                            </p:nvCxnSpPr>
                            <p:spPr>
                              <a:xfrm flipV="1">
                                <a:off x="583324" y="0"/>
                                <a:ext cx="1182414" cy="409903"/>
                              </a:xfrm>
                              <a:prstGeom prst="line">
                                <a:avLst/>
                              </a:prstGeom>
                              <a:noFill/>
                              <a:ln w="6350" cap="flat" cmpd="sng" algn="ctr">
                                <a:solidFill>
                                  <a:srgbClr val="5B9BD5"/>
                                </a:solidFill>
                                <a:prstDash val="solid"/>
                                <a:miter lim="800000"/>
                              </a:ln>
                              <a:effectLst/>
                            </p:spPr>
                          </p:cxnSp>
                          <p:cxnSp>
                            <p:nvCxnSpPr>
                              <p:cNvPr id="58" name="Straight Connector 57">
                                <a:extLst>
                                  <a:ext uri="{FF2B5EF4-FFF2-40B4-BE49-F238E27FC236}">
                                    <a16:creationId xmlns:a16="http://schemas.microsoft.com/office/drawing/2014/main" id="{024F6845-8D03-6D2B-B755-A4BF9546F4F9}"/>
                                  </a:ext>
                                </a:extLst>
                              </p:cNvPr>
                              <p:cNvCxnSpPr/>
                              <p:nvPr/>
                            </p:nvCxnSpPr>
                            <p:spPr>
                              <a:xfrm flipH="1">
                                <a:off x="0" y="409903"/>
                                <a:ext cx="544575" cy="1197610"/>
                              </a:xfrm>
                              <a:prstGeom prst="line">
                                <a:avLst/>
                              </a:prstGeom>
                              <a:noFill/>
                              <a:ln w="6350" cap="flat" cmpd="sng" algn="ctr">
                                <a:solidFill>
                                  <a:srgbClr val="5B9BD5"/>
                                </a:solidFill>
                                <a:prstDash val="solid"/>
                                <a:miter lim="800000"/>
                              </a:ln>
                              <a:effectLst/>
                            </p:spPr>
                          </p:cxnSp>
                        </p:grpSp>
                        <p:grpSp>
                          <p:nvGrpSpPr>
                            <p:cNvPr id="45" name="Group 44">
                              <a:extLst>
                                <a:ext uri="{FF2B5EF4-FFF2-40B4-BE49-F238E27FC236}">
                                  <a16:creationId xmlns:a16="http://schemas.microsoft.com/office/drawing/2014/main" id="{4C8B5838-1EC6-27F8-3B39-C2DB530BB146}"/>
                                </a:ext>
                              </a:extLst>
                            </p:cNvPr>
                            <p:cNvGrpSpPr/>
                            <p:nvPr/>
                          </p:nvGrpSpPr>
                          <p:grpSpPr>
                            <a:xfrm rot="10800000">
                              <a:off x="0" y="0"/>
                              <a:ext cx="3580370" cy="3215640"/>
                              <a:chOff x="193574" y="142415"/>
                              <a:chExt cx="3580370" cy="3215640"/>
                            </a:xfrm>
                          </p:grpSpPr>
                          <p:cxnSp>
                            <p:nvCxnSpPr>
                              <p:cNvPr id="46" name="Straight Connector 45">
                                <a:extLst>
                                  <a:ext uri="{FF2B5EF4-FFF2-40B4-BE49-F238E27FC236}">
                                    <a16:creationId xmlns:a16="http://schemas.microsoft.com/office/drawing/2014/main" id="{75AB508E-EDCC-2454-616B-83F54B6364FB}"/>
                                  </a:ext>
                                </a:extLst>
                              </p:cNvPr>
                              <p:cNvCxnSpPr/>
                              <p:nvPr/>
                            </p:nvCxnSpPr>
                            <p:spPr>
                              <a:xfrm rot="10800000" flipH="1" flipV="1">
                                <a:off x="552275" y="409903"/>
                                <a:ext cx="3221669" cy="1340332"/>
                              </a:xfrm>
                              <a:prstGeom prst="line">
                                <a:avLst/>
                              </a:prstGeom>
                              <a:noFill/>
                              <a:ln w="6350" cap="flat" cmpd="sng" algn="ctr">
                                <a:solidFill>
                                  <a:srgbClr val="5B9BD5"/>
                                </a:solidFill>
                                <a:prstDash val="solid"/>
                                <a:miter lim="800000"/>
                              </a:ln>
                              <a:effectLst/>
                            </p:spPr>
                          </p:cxnSp>
                          <p:cxnSp>
                            <p:nvCxnSpPr>
                              <p:cNvPr id="47" name="Straight Connector 46">
                                <a:extLst>
                                  <a:ext uri="{FF2B5EF4-FFF2-40B4-BE49-F238E27FC236}">
                                    <a16:creationId xmlns:a16="http://schemas.microsoft.com/office/drawing/2014/main" id="{F06D17D4-470B-CFB4-1D8C-3F2FB7FDB65F}"/>
                                  </a:ext>
                                </a:extLst>
                              </p:cNvPr>
                              <p:cNvCxnSpPr/>
                              <p:nvPr/>
                            </p:nvCxnSpPr>
                            <p:spPr>
                              <a:xfrm rot="10800000" flipH="1" flipV="1">
                                <a:off x="552274" y="410361"/>
                                <a:ext cx="1462537" cy="2947694"/>
                              </a:xfrm>
                              <a:prstGeom prst="line">
                                <a:avLst/>
                              </a:prstGeom>
                              <a:noFill/>
                              <a:ln w="6350" cap="flat" cmpd="sng" algn="ctr">
                                <a:solidFill>
                                  <a:srgbClr val="5B9BD5"/>
                                </a:solidFill>
                                <a:prstDash val="solid"/>
                                <a:miter lim="800000"/>
                              </a:ln>
                              <a:effectLst/>
                            </p:spPr>
                          </p:cxnSp>
                          <p:cxnSp>
                            <p:nvCxnSpPr>
                              <p:cNvPr id="48" name="Straight Connector 47">
                                <a:extLst>
                                  <a:ext uri="{FF2B5EF4-FFF2-40B4-BE49-F238E27FC236}">
                                    <a16:creationId xmlns:a16="http://schemas.microsoft.com/office/drawing/2014/main" id="{BDD2E11B-CD27-0340-17AD-672459E6B6DD}"/>
                                  </a:ext>
                                </a:extLst>
                              </p:cNvPr>
                              <p:cNvCxnSpPr/>
                              <p:nvPr/>
                            </p:nvCxnSpPr>
                            <p:spPr>
                              <a:xfrm rot="10800000" flipH="1" flipV="1">
                                <a:off x="552275" y="410360"/>
                                <a:ext cx="122846" cy="2537682"/>
                              </a:xfrm>
                              <a:prstGeom prst="line">
                                <a:avLst/>
                              </a:prstGeom>
                              <a:noFill/>
                              <a:ln w="6350" cap="flat" cmpd="sng" algn="ctr">
                                <a:solidFill>
                                  <a:srgbClr val="5B9BD5"/>
                                </a:solidFill>
                                <a:prstDash val="solid"/>
                                <a:miter lim="800000"/>
                              </a:ln>
                              <a:effectLst/>
                            </p:spPr>
                          </p:cxnSp>
                          <p:cxnSp>
                            <p:nvCxnSpPr>
                              <p:cNvPr id="49" name="Straight Connector 48">
                                <a:extLst>
                                  <a:ext uri="{FF2B5EF4-FFF2-40B4-BE49-F238E27FC236}">
                                    <a16:creationId xmlns:a16="http://schemas.microsoft.com/office/drawing/2014/main" id="{4EAEC650-4628-6C0B-BE10-04A9B4AE6EBF}"/>
                                  </a:ext>
                                </a:extLst>
                              </p:cNvPr>
                              <p:cNvCxnSpPr/>
                              <p:nvPr/>
                            </p:nvCxnSpPr>
                            <p:spPr>
                              <a:xfrm rot="10800000" flipH="1">
                                <a:off x="583800" y="409902"/>
                                <a:ext cx="2645023" cy="1"/>
                              </a:xfrm>
                              <a:prstGeom prst="line">
                                <a:avLst/>
                              </a:prstGeom>
                              <a:noFill/>
                              <a:ln w="6350" cap="flat" cmpd="sng" algn="ctr">
                                <a:solidFill>
                                  <a:srgbClr val="5B9BD5"/>
                                </a:solidFill>
                                <a:prstDash val="solid"/>
                                <a:miter lim="800000"/>
                              </a:ln>
                              <a:effectLst/>
                            </p:spPr>
                          </p:cxnSp>
                          <p:cxnSp>
                            <p:nvCxnSpPr>
                              <p:cNvPr id="50" name="Straight Connector 49">
                                <a:extLst>
                                  <a:ext uri="{FF2B5EF4-FFF2-40B4-BE49-F238E27FC236}">
                                    <a16:creationId xmlns:a16="http://schemas.microsoft.com/office/drawing/2014/main" id="{694EC5F7-B1BA-6920-E786-0AB5331DB6EB}"/>
                                  </a:ext>
                                </a:extLst>
                              </p:cNvPr>
                              <p:cNvCxnSpPr/>
                              <p:nvPr/>
                            </p:nvCxnSpPr>
                            <p:spPr>
                              <a:xfrm rot="10800000" flipH="1">
                                <a:off x="583802" y="142415"/>
                                <a:ext cx="1281663" cy="267642"/>
                              </a:xfrm>
                              <a:prstGeom prst="line">
                                <a:avLst/>
                              </a:prstGeom>
                              <a:noFill/>
                              <a:ln w="6350" cap="flat" cmpd="sng" algn="ctr">
                                <a:solidFill>
                                  <a:srgbClr val="5B9BD5"/>
                                </a:solidFill>
                                <a:prstDash val="solid"/>
                                <a:miter lim="800000"/>
                              </a:ln>
                              <a:effectLst/>
                            </p:spPr>
                          </p:cxnSp>
                          <p:cxnSp>
                            <p:nvCxnSpPr>
                              <p:cNvPr id="51" name="Straight Connector 50">
                                <a:extLst>
                                  <a:ext uri="{FF2B5EF4-FFF2-40B4-BE49-F238E27FC236}">
                                    <a16:creationId xmlns:a16="http://schemas.microsoft.com/office/drawing/2014/main" id="{2EA79171-8E58-D727-AA2A-89AE51EA9CE5}"/>
                                  </a:ext>
                                </a:extLst>
                              </p:cNvPr>
                              <p:cNvCxnSpPr/>
                              <p:nvPr/>
                            </p:nvCxnSpPr>
                            <p:spPr>
                              <a:xfrm rot="10800000" flipV="1">
                                <a:off x="193574" y="410360"/>
                                <a:ext cx="351373" cy="1340444"/>
                              </a:xfrm>
                              <a:prstGeom prst="line">
                                <a:avLst/>
                              </a:prstGeom>
                              <a:noFill/>
                              <a:ln w="6350" cap="flat" cmpd="sng" algn="ctr">
                                <a:solidFill>
                                  <a:srgbClr val="5B9BD5"/>
                                </a:solidFill>
                                <a:prstDash val="solid"/>
                                <a:miter lim="800000"/>
                              </a:ln>
                              <a:effectLst/>
                            </p:spPr>
                          </p:cxnSp>
                        </p:grpSp>
                      </p:grpSp>
                      <p:cxnSp>
                        <p:nvCxnSpPr>
                          <p:cNvPr id="41" name="Straight Connector 40">
                            <a:extLst>
                              <a:ext uri="{FF2B5EF4-FFF2-40B4-BE49-F238E27FC236}">
                                <a16:creationId xmlns:a16="http://schemas.microsoft.com/office/drawing/2014/main" id="{2E4E3E27-CC81-B16B-566F-AFEF39237B75}"/>
                              </a:ext>
                            </a:extLst>
                          </p:cNvPr>
                          <p:cNvCxnSpPr/>
                          <p:nvPr/>
                        </p:nvCxnSpPr>
                        <p:spPr>
                          <a:xfrm flipV="1">
                            <a:off x="0" y="0"/>
                            <a:ext cx="1762264" cy="1607251"/>
                          </a:xfrm>
                          <a:prstGeom prst="line">
                            <a:avLst/>
                          </a:prstGeom>
                          <a:noFill/>
                          <a:ln w="6350" cap="flat" cmpd="sng" algn="ctr">
                            <a:solidFill>
                              <a:srgbClr val="5B9BD5"/>
                            </a:solidFill>
                            <a:prstDash val="solid"/>
                            <a:miter lim="800000"/>
                          </a:ln>
                          <a:effectLst/>
                        </p:spPr>
                      </p:cxnSp>
                      <p:cxnSp>
                        <p:nvCxnSpPr>
                          <p:cNvPr id="42" name="Straight Connector 41">
                            <a:extLst>
                              <a:ext uri="{FF2B5EF4-FFF2-40B4-BE49-F238E27FC236}">
                                <a16:creationId xmlns:a16="http://schemas.microsoft.com/office/drawing/2014/main" id="{0C86F427-1006-8BED-327A-16F7ED6BE8E8}"/>
                              </a:ext>
                            </a:extLst>
                          </p:cNvPr>
                          <p:cNvCxnSpPr/>
                          <p:nvPr/>
                        </p:nvCxnSpPr>
                        <p:spPr>
                          <a:xfrm flipH="1">
                            <a:off x="0" y="409903"/>
                            <a:ext cx="3091560" cy="1198180"/>
                          </a:xfrm>
                          <a:prstGeom prst="line">
                            <a:avLst/>
                          </a:prstGeom>
                          <a:noFill/>
                          <a:ln w="6350" cap="flat" cmpd="sng" algn="ctr">
                            <a:solidFill>
                              <a:srgbClr val="5B9BD5"/>
                            </a:solidFill>
                            <a:prstDash val="solid"/>
                            <a:miter lim="800000"/>
                          </a:ln>
                          <a:effectLst/>
                        </p:spPr>
                      </p:cxnSp>
                      <p:cxnSp>
                        <p:nvCxnSpPr>
                          <p:cNvPr id="43" name="Straight Connector 42">
                            <a:extLst>
                              <a:ext uri="{FF2B5EF4-FFF2-40B4-BE49-F238E27FC236}">
                                <a16:creationId xmlns:a16="http://schemas.microsoft.com/office/drawing/2014/main" id="{27AD2060-15E9-1355-3B5A-36A028C783A2}"/>
                              </a:ext>
                            </a:extLst>
                          </p:cNvPr>
                          <p:cNvCxnSpPr/>
                          <p:nvPr/>
                        </p:nvCxnSpPr>
                        <p:spPr>
                          <a:xfrm flipH="1" flipV="1">
                            <a:off x="94581" y="1676400"/>
                            <a:ext cx="1813010" cy="1538408"/>
                          </a:xfrm>
                          <a:prstGeom prst="line">
                            <a:avLst/>
                          </a:prstGeom>
                          <a:noFill/>
                          <a:ln w="6350" cap="flat" cmpd="sng" algn="ctr">
                            <a:solidFill>
                              <a:srgbClr val="5B9BD5"/>
                            </a:solidFill>
                            <a:prstDash val="solid"/>
                            <a:miter lim="800000"/>
                          </a:ln>
                          <a:effectLst/>
                        </p:spPr>
                      </p:cxnSp>
                    </p:grpSp>
                    <p:cxnSp>
                      <p:nvCxnSpPr>
                        <p:cNvPr id="39" name="Straight Connector 38">
                          <a:extLst>
                            <a:ext uri="{FF2B5EF4-FFF2-40B4-BE49-F238E27FC236}">
                              <a16:creationId xmlns:a16="http://schemas.microsoft.com/office/drawing/2014/main" id="{FFA13577-0516-06E1-A481-C2FD6B736C61}"/>
                            </a:ext>
                          </a:extLst>
                        </p:cNvPr>
                        <p:cNvCxnSpPr/>
                        <p:nvPr/>
                      </p:nvCxnSpPr>
                      <p:spPr>
                        <a:xfrm flipH="1" flipV="1">
                          <a:off x="0" y="1608083"/>
                          <a:ext cx="548573" cy="1340070"/>
                        </a:xfrm>
                        <a:prstGeom prst="line">
                          <a:avLst/>
                        </a:prstGeom>
                        <a:noFill/>
                        <a:ln w="6350" cap="flat" cmpd="sng" algn="ctr">
                          <a:solidFill>
                            <a:srgbClr val="5B9BD5"/>
                          </a:solidFill>
                          <a:prstDash val="solid"/>
                          <a:miter lim="800000"/>
                        </a:ln>
                        <a:effectLst/>
                      </p:spPr>
                    </p:cxnSp>
                  </p:grpSp>
                  <p:cxnSp>
                    <p:nvCxnSpPr>
                      <p:cNvPr id="37" name="Straight Connector 36">
                        <a:extLst>
                          <a:ext uri="{FF2B5EF4-FFF2-40B4-BE49-F238E27FC236}">
                            <a16:creationId xmlns:a16="http://schemas.microsoft.com/office/drawing/2014/main" id="{AE8ADC1B-830F-D9F1-06CD-62011A57D80C}"/>
                          </a:ext>
                        </a:extLst>
                      </p:cNvPr>
                      <p:cNvCxnSpPr/>
                      <p:nvPr/>
                    </p:nvCxnSpPr>
                    <p:spPr>
                      <a:xfrm flipH="1">
                        <a:off x="0" y="1608083"/>
                        <a:ext cx="3573131" cy="570"/>
                      </a:xfrm>
                      <a:prstGeom prst="line">
                        <a:avLst/>
                      </a:prstGeom>
                      <a:noFill/>
                      <a:ln w="6350" cap="flat" cmpd="sng" algn="ctr">
                        <a:solidFill>
                          <a:srgbClr val="5B9BD5"/>
                        </a:solidFill>
                        <a:prstDash val="solid"/>
                        <a:miter lim="800000"/>
                      </a:ln>
                      <a:effectLst/>
                    </p:spPr>
                  </p:cxnSp>
                </p:grpSp>
                <p:cxnSp>
                  <p:nvCxnSpPr>
                    <p:cNvPr id="32" name="Straight Connector 31">
                      <a:extLst>
                        <a:ext uri="{FF2B5EF4-FFF2-40B4-BE49-F238E27FC236}">
                          <a16:creationId xmlns:a16="http://schemas.microsoft.com/office/drawing/2014/main" id="{53955AB5-47F5-71C8-92EF-7D676C7C8DB0}"/>
                        </a:ext>
                      </a:extLst>
                    </p:cNvPr>
                    <p:cNvCxnSpPr/>
                    <p:nvPr/>
                  </p:nvCxnSpPr>
                  <p:spPr>
                    <a:xfrm flipH="1" flipV="1">
                      <a:off x="551793" y="2948152"/>
                      <a:ext cx="1355798" cy="267488"/>
                    </a:xfrm>
                    <a:prstGeom prst="line">
                      <a:avLst/>
                    </a:prstGeom>
                    <a:noFill/>
                    <a:ln w="6350" cap="flat" cmpd="sng" algn="ctr">
                      <a:solidFill>
                        <a:srgbClr val="5B9BD5"/>
                      </a:solidFill>
                      <a:prstDash val="solid"/>
                      <a:miter lim="800000"/>
                    </a:ln>
                    <a:effectLst/>
                  </p:spPr>
                </p:cxnSp>
                <p:cxnSp>
                  <p:nvCxnSpPr>
                    <p:cNvPr id="33" name="Straight Connector 32">
                      <a:extLst>
                        <a:ext uri="{FF2B5EF4-FFF2-40B4-BE49-F238E27FC236}">
                          <a16:creationId xmlns:a16="http://schemas.microsoft.com/office/drawing/2014/main" id="{18CBD5F8-95CF-69F5-1A50-548FAB0DAC75}"/>
                        </a:ext>
                      </a:extLst>
                    </p:cNvPr>
                    <p:cNvCxnSpPr/>
                    <p:nvPr/>
                  </p:nvCxnSpPr>
                  <p:spPr>
                    <a:xfrm flipV="1">
                      <a:off x="583324" y="0"/>
                      <a:ext cx="1182414" cy="2948152"/>
                    </a:xfrm>
                    <a:prstGeom prst="line">
                      <a:avLst/>
                    </a:prstGeom>
                    <a:noFill/>
                    <a:ln w="6350" cap="flat" cmpd="sng" algn="ctr">
                      <a:solidFill>
                        <a:srgbClr val="5B9BD5"/>
                      </a:solidFill>
                      <a:prstDash val="solid"/>
                      <a:miter lim="800000"/>
                    </a:ln>
                    <a:effectLst/>
                  </p:spPr>
                </p:cxnSp>
                <p:cxnSp>
                  <p:nvCxnSpPr>
                    <p:cNvPr id="34" name="Straight Connector 33">
                      <a:extLst>
                        <a:ext uri="{FF2B5EF4-FFF2-40B4-BE49-F238E27FC236}">
                          <a16:creationId xmlns:a16="http://schemas.microsoft.com/office/drawing/2014/main" id="{74B2DA56-8FB6-6BA8-B7F7-7DB63BD98F89}"/>
                        </a:ext>
                      </a:extLst>
                    </p:cNvPr>
                    <p:cNvCxnSpPr/>
                    <p:nvPr/>
                  </p:nvCxnSpPr>
                  <p:spPr>
                    <a:xfrm flipV="1">
                      <a:off x="636994" y="308765"/>
                      <a:ext cx="2553149" cy="2537310"/>
                    </a:xfrm>
                    <a:prstGeom prst="line">
                      <a:avLst/>
                    </a:prstGeom>
                    <a:noFill/>
                    <a:ln w="6350" cap="flat" cmpd="sng" algn="ctr">
                      <a:solidFill>
                        <a:srgbClr val="5B9BD5"/>
                      </a:solidFill>
                      <a:prstDash val="solid"/>
                      <a:miter lim="800000"/>
                    </a:ln>
                    <a:effectLst/>
                  </p:spPr>
                </p:cxnSp>
                <p:cxnSp>
                  <p:nvCxnSpPr>
                    <p:cNvPr id="35" name="Straight Connector 34">
                      <a:extLst>
                        <a:ext uri="{FF2B5EF4-FFF2-40B4-BE49-F238E27FC236}">
                          <a16:creationId xmlns:a16="http://schemas.microsoft.com/office/drawing/2014/main" id="{9CB87188-1058-274B-5CD1-6D44F800F997}"/>
                        </a:ext>
                      </a:extLst>
                    </p:cNvPr>
                    <p:cNvCxnSpPr/>
                    <p:nvPr/>
                  </p:nvCxnSpPr>
                  <p:spPr>
                    <a:xfrm flipV="1">
                      <a:off x="551793" y="1608083"/>
                      <a:ext cx="3031285" cy="1340069"/>
                    </a:xfrm>
                    <a:prstGeom prst="line">
                      <a:avLst/>
                    </a:prstGeom>
                    <a:noFill/>
                    <a:ln w="6350" cap="flat" cmpd="sng" algn="ctr">
                      <a:solidFill>
                        <a:srgbClr val="5B9BD5"/>
                      </a:solidFill>
                      <a:prstDash val="solid"/>
                      <a:miter lim="800000"/>
                    </a:ln>
                    <a:effectLst/>
                  </p:spPr>
                </p:cxnSp>
              </p:grpSp>
              <p:cxnSp>
                <p:nvCxnSpPr>
                  <p:cNvPr id="28" name="Straight Connector 27">
                    <a:extLst>
                      <a:ext uri="{FF2B5EF4-FFF2-40B4-BE49-F238E27FC236}">
                        <a16:creationId xmlns:a16="http://schemas.microsoft.com/office/drawing/2014/main" id="{49A77CDC-D5A3-8F0F-C784-1904F3827B9B}"/>
                      </a:ext>
                    </a:extLst>
                  </p:cNvPr>
                  <p:cNvCxnSpPr/>
                  <p:nvPr/>
                </p:nvCxnSpPr>
                <p:spPr>
                  <a:xfrm flipH="1" flipV="1">
                    <a:off x="1765738" y="0"/>
                    <a:ext cx="149346" cy="3214808"/>
                  </a:xfrm>
                  <a:prstGeom prst="line">
                    <a:avLst/>
                  </a:prstGeom>
                  <a:noFill/>
                  <a:ln w="6350" cap="flat" cmpd="sng" algn="ctr">
                    <a:solidFill>
                      <a:srgbClr val="5B9BD5"/>
                    </a:solidFill>
                    <a:prstDash val="solid"/>
                    <a:miter lim="800000"/>
                  </a:ln>
                  <a:effectLst/>
                </p:spPr>
              </p:cxnSp>
              <p:cxnSp>
                <p:nvCxnSpPr>
                  <p:cNvPr id="29" name="Straight Connector 28">
                    <a:extLst>
                      <a:ext uri="{FF2B5EF4-FFF2-40B4-BE49-F238E27FC236}">
                        <a16:creationId xmlns:a16="http://schemas.microsoft.com/office/drawing/2014/main" id="{C77ECC20-E652-3708-B940-59DD1ED7926D}"/>
                      </a:ext>
                    </a:extLst>
                  </p:cNvPr>
                  <p:cNvCxnSpPr/>
                  <p:nvPr/>
                </p:nvCxnSpPr>
                <p:spPr>
                  <a:xfrm flipV="1">
                    <a:off x="1907627" y="441434"/>
                    <a:ext cx="1198448" cy="2772936"/>
                  </a:xfrm>
                  <a:prstGeom prst="line">
                    <a:avLst/>
                  </a:prstGeom>
                  <a:noFill/>
                  <a:ln w="6350" cap="flat" cmpd="sng" algn="ctr">
                    <a:solidFill>
                      <a:srgbClr val="5B9BD5"/>
                    </a:solidFill>
                    <a:prstDash val="solid"/>
                    <a:miter lim="800000"/>
                  </a:ln>
                  <a:effectLst/>
                </p:spPr>
              </p:cxnSp>
              <p:cxnSp>
                <p:nvCxnSpPr>
                  <p:cNvPr id="30" name="Straight Connector 29">
                    <a:extLst>
                      <a:ext uri="{FF2B5EF4-FFF2-40B4-BE49-F238E27FC236}">
                        <a16:creationId xmlns:a16="http://schemas.microsoft.com/office/drawing/2014/main" id="{A610FB07-81F3-FF50-CD1D-6C51133359C5}"/>
                      </a:ext>
                    </a:extLst>
                  </p:cNvPr>
                  <p:cNvCxnSpPr/>
                  <p:nvPr/>
                </p:nvCxnSpPr>
                <p:spPr>
                  <a:xfrm flipV="1">
                    <a:off x="1970689" y="1608084"/>
                    <a:ext cx="1606112" cy="1606286"/>
                  </a:xfrm>
                  <a:prstGeom prst="line">
                    <a:avLst/>
                  </a:prstGeom>
                  <a:noFill/>
                  <a:ln w="6350" cap="flat" cmpd="sng" algn="ctr">
                    <a:solidFill>
                      <a:srgbClr val="5B9BD5"/>
                    </a:solidFill>
                    <a:prstDash val="solid"/>
                    <a:miter lim="800000"/>
                  </a:ln>
                  <a:effectLst/>
                </p:spPr>
              </p:cxnSp>
            </p:grpSp>
            <p:cxnSp>
              <p:nvCxnSpPr>
                <p:cNvPr id="25" name="Straight Connector 24">
                  <a:extLst>
                    <a:ext uri="{FF2B5EF4-FFF2-40B4-BE49-F238E27FC236}">
                      <a16:creationId xmlns:a16="http://schemas.microsoft.com/office/drawing/2014/main" id="{E834C956-C35C-C508-C9B9-A88E44AD8F1B}"/>
                    </a:ext>
                  </a:extLst>
                </p:cNvPr>
                <p:cNvCxnSpPr/>
                <p:nvPr/>
              </p:nvCxnSpPr>
              <p:spPr>
                <a:xfrm flipH="1" flipV="1">
                  <a:off x="1797269" y="0"/>
                  <a:ext cx="1293914" cy="409946"/>
                </a:xfrm>
                <a:prstGeom prst="line">
                  <a:avLst/>
                </a:prstGeom>
                <a:noFill/>
                <a:ln w="6350" cap="flat" cmpd="sng" algn="ctr">
                  <a:solidFill>
                    <a:srgbClr val="5B9BD5"/>
                  </a:solidFill>
                  <a:prstDash val="solid"/>
                  <a:miter lim="800000"/>
                </a:ln>
                <a:effectLst/>
              </p:spPr>
            </p:cxnSp>
            <p:cxnSp>
              <p:nvCxnSpPr>
                <p:cNvPr id="26" name="Straight Connector 25">
                  <a:extLst>
                    <a:ext uri="{FF2B5EF4-FFF2-40B4-BE49-F238E27FC236}">
                      <a16:creationId xmlns:a16="http://schemas.microsoft.com/office/drawing/2014/main" id="{67BE0F15-DF98-ACE8-E0F3-C6944D4993BF}"/>
                    </a:ext>
                  </a:extLst>
                </p:cNvPr>
                <p:cNvCxnSpPr/>
                <p:nvPr/>
              </p:nvCxnSpPr>
              <p:spPr>
                <a:xfrm flipH="1" flipV="1">
                  <a:off x="1797269" y="0"/>
                  <a:ext cx="1794094" cy="1606989"/>
                </a:xfrm>
                <a:prstGeom prst="line">
                  <a:avLst/>
                </a:prstGeom>
                <a:noFill/>
                <a:ln w="6350" cap="flat" cmpd="sng" algn="ctr">
                  <a:solidFill>
                    <a:srgbClr val="5B9BD5"/>
                  </a:solidFill>
                  <a:prstDash val="solid"/>
                  <a:miter lim="800000"/>
                </a:ln>
                <a:effectLst/>
              </p:spPr>
            </p:cxnSp>
          </p:grpSp>
          <p:cxnSp>
            <p:nvCxnSpPr>
              <p:cNvPr id="23" name="Straight Connector 22">
                <a:extLst>
                  <a:ext uri="{FF2B5EF4-FFF2-40B4-BE49-F238E27FC236}">
                    <a16:creationId xmlns:a16="http://schemas.microsoft.com/office/drawing/2014/main" id="{64FD1352-5CDB-64B0-8EC2-DEC732A45F38}"/>
                  </a:ext>
                </a:extLst>
              </p:cNvPr>
              <p:cNvCxnSpPr/>
              <p:nvPr/>
            </p:nvCxnSpPr>
            <p:spPr>
              <a:xfrm flipH="1" flipV="1">
                <a:off x="3090041" y="409903"/>
                <a:ext cx="501322" cy="1198487"/>
              </a:xfrm>
              <a:prstGeom prst="line">
                <a:avLst/>
              </a:prstGeom>
              <a:noFill/>
              <a:ln w="6350" cap="flat" cmpd="sng" algn="ctr">
                <a:solidFill>
                  <a:srgbClr val="5B9BD5"/>
                </a:solidFill>
                <a:prstDash val="solid"/>
                <a:miter lim="800000"/>
              </a:ln>
              <a:effectLst/>
            </p:spPr>
          </p:cxnSp>
        </p:grpSp>
        <p:sp>
          <p:nvSpPr>
            <p:cNvPr id="6" name="Oval 5">
              <a:extLst>
                <a:ext uri="{FF2B5EF4-FFF2-40B4-BE49-F238E27FC236}">
                  <a16:creationId xmlns:a16="http://schemas.microsoft.com/office/drawing/2014/main" id="{9D4EA3FC-88B2-66C6-DE88-10590DEB1FB5}"/>
                </a:ext>
              </a:extLst>
            </p:cNvPr>
            <p:cNvSpPr/>
            <p:nvPr/>
          </p:nvSpPr>
          <p:spPr>
            <a:xfrm>
              <a:off x="828675" y="19812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 name="Oval 6">
              <a:extLst>
                <a:ext uri="{FF2B5EF4-FFF2-40B4-BE49-F238E27FC236}">
                  <a16:creationId xmlns:a16="http://schemas.microsoft.com/office/drawing/2014/main" id="{BB599CBF-2C38-62CD-4798-9F6227570F97}"/>
                </a:ext>
              </a:extLst>
            </p:cNvPr>
            <p:cNvSpPr/>
            <p:nvPr/>
          </p:nvSpPr>
          <p:spPr>
            <a:xfrm>
              <a:off x="2714625" y="35814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Oval 7">
              <a:extLst>
                <a:ext uri="{FF2B5EF4-FFF2-40B4-BE49-F238E27FC236}">
                  <a16:creationId xmlns:a16="http://schemas.microsoft.com/office/drawing/2014/main" id="{29A04EC6-BBEC-8996-1CB6-A907ABBF93A5}"/>
                </a:ext>
              </a:extLst>
            </p:cNvPr>
            <p:cNvSpPr/>
            <p:nvPr/>
          </p:nvSpPr>
          <p:spPr>
            <a:xfrm>
              <a:off x="4391025" y="197167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Oval 8">
              <a:extLst>
                <a:ext uri="{FF2B5EF4-FFF2-40B4-BE49-F238E27FC236}">
                  <a16:creationId xmlns:a16="http://schemas.microsoft.com/office/drawing/2014/main" id="{7969B6A7-2757-1CCC-D0AE-F42431180831}"/>
                </a:ext>
              </a:extLst>
            </p:cNvPr>
            <p:cNvSpPr/>
            <p:nvPr/>
          </p:nvSpPr>
          <p:spPr>
            <a:xfrm>
              <a:off x="2562225" y="381000"/>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Oval 9">
              <a:extLst>
                <a:ext uri="{FF2B5EF4-FFF2-40B4-BE49-F238E27FC236}">
                  <a16:creationId xmlns:a16="http://schemas.microsoft.com/office/drawing/2014/main" id="{EA3C45FF-7CF8-321A-7F03-B004D8929D45}"/>
                </a:ext>
              </a:extLst>
            </p:cNvPr>
            <p:cNvSpPr/>
            <p:nvPr/>
          </p:nvSpPr>
          <p:spPr>
            <a:xfrm>
              <a:off x="1333500" y="79057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Oval 10">
              <a:extLst>
                <a:ext uri="{FF2B5EF4-FFF2-40B4-BE49-F238E27FC236}">
                  <a16:creationId xmlns:a16="http://schemas.microsoft.com/office/drawing/2014/main" id="{E1E2DE1B-767B-C906-51A2-C29AEF3840C2}"/>
                </a:ext>
              </a:extLst>
            </p:cNvPr>
            <p:cNvSpPr/>
            <p:nvPr/>
          </p:nvSpPr>
          <p:spPr>
            <a:xfrm>
              <a:off x="3924300" y="79057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Oval 11">
              <a:extLst>
                <a:ext uri="{FF2B5EF4-FFF2-40B4-BE49-F238E27FC236}">
                  <a16:creationId xmlns:a16="http://schemas.microsoft.com/office/drawing/2014/main" id="{9584C0E1-3395-1142-1873-95B6280959E4}"/>
                </a:ext>
              </a:extLst>
            </p:cNvPr>
            <p:cNvSpPr/>
            <p:nvPr/>
          </p:nvSpPr>
          <p:spPr>
            <a:xfrm>
              <a:off x="1343025" y="33242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Oval 12">
              <a:extLst>
                <a:ext uri="{FF2B5EF4-FFF2-40B4-BE49-F238E27FC236}">
                  <a16:creationId xmlns:a16="http://schemas.microsoft.com/office/drawing/2014/main" id="{18980887-B7EF-BD44-F08A-13A63AFF1F48}"/>
                </a:ext>
              </a:extLst>
            </p:cNvPr>
            <p:cNvSpPr/>
            <p:nvPr/>
          </p:nvSpPr>
          <p:spPr>
            <a:xfrm>
              <a:off x="4038600" y="3324225"/>
              <a:ext cx="285973" cy="259645"/>
            </a:xfrm>
            <a:prstGeom prst="ellipse">
              <a:avLst/>
            </a:prstGeom>
            <a:solidFill>
              <a:sysClr val="window" lastClr="FFFFFF"/>
            </a:solidFill>
            <a:ln w="28575" cap="flat" cmpd="sng" algn="ctr">
              <a:solidFill>
                <a:sysClr val="windowText" lastClr="000000">
                  <a:shade val="50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Text Box 132">
              <a:extLst>
                <a:ext uri="{FF2B5EF4-FFF2-40B4-BE49-F238E27FC236}">
                  <a16:creationId xmlns:a16="http://schemas.microsoft.com/office/drawing/2014/main" id="{3DAFAFED-6090-DD66-C7AD-8B024C0B7EBF}"/>
                </a:ext>
              </a:extLst>
            </p:cNvPr>
            <p:cNvSpPr txBox="1"/>
            <p:nvPr/>
          </p:nvSpPr>
          <p:spPr>
            <a:xfrm>
              <a:off x="0" y="1914525"/>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a:ea typeface="Calibri" panose="020F0502020204030204" pitchFamily="34" charset="0"/>
                  <a:cs typeface="Times New Roman" panose="02020603050405020304" pitchFamily="18" charset="0"/>
                </a:rPr>
                <a:t>PARK GATES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 Box 133">
              <a:extLst>
                <a:ext uri="{FF2B5EF4-FFF2-40B4-BE49-F238E27FC236}">
                  <a16:creationId xmlns:a16="http://schemas.microsoft.com/office/drawing/2014/main" id="{A10C7ED0-D518-0E07-CDD8-8C949546E184}"/>
                </a:ext>
              </a:extLst>
            </p:cNvPr>
            <p:cNvSpPr txBox="1"/>
            <p:nvPr/>
          </p:nvSpPr>
          <p:spPr>
            <a:xfrm>
              <a:off x="483378" y="3542513"/>
              <a:ext cx="1056433"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CARNIVAL LAND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 Box 134">
              <a:extLst>
                <a:ext uri="{FF2B5EF4-FFF2-40B4-BE49-F238E27FC236}">
                  <a16:creationId xmlns:a16="http://schemas.microsoft.com/office/drawing/2014/main" id="{BB4763C4-61C9-E94F-61E2-65E4D0BF154A}"/>
                </a:ext>
              </a:extLst>
            </p:cNvPr>
            <p:cNvSpPr txBox="1"/>
            <p:nvPr/>
          </p:nvSpPr>
          <p:spPr>
            <a:xfrm>
              <a:off x="2466975" y="3848100"/>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a:ea typeface="Calibri" panose="020F0502020204030204" pitchFamily="34" charset="0"/>
                  <a:cs typeface="Times New Roman" panose="02020603050405020304" pitchFamily="18" charset="0"/>
                </a:rPr>
                <a:t>ROLLER COASTER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 Box 135">
              <a:extLst>
                <a:ext uri="{FF2B5EF4-FFF2-40B4-BE49-F238E27FC236}">
                  <a16:creationId xmlns:a16="http://schemas.microsoft.com/office/drawing/2014/main" id="{9119FE0A-FE74-47D8-991F-B6DF66469573}"/>
                </a:ext>
              </a:extLst>
            </p:cNvPr>
            <p:cNvSpPr txBox="1"/>
            <p:nvPr/>
          </p:nvSpPr>
          <p:spPr>
            <a:xfrm>
              <a:off x="4562475" y="1914525"/>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a:ea typeface="Calibri" panose="020F0502020204030204" pitchFamily="34" charset="0"/>
                  <a:cs typeface="Times New Roman" panose="02020603050405020304" pitchFamily="18" charset="0"/>
                </a:rPr>
                <a:t>THE HOLE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 Box 136">
              <a:extLst>
                <a:ext uri="{FF2B5EF4-FFF2-40B4-BE49-F238E27FC236}">
                  <a16:creationId xmlns:a16="http://schemas.microsoft.com/office/drawing/2014/main" id="{EBC75125-223B-23A3-257C-DFDC352FD170}"/>
                </a:ext>
              </a:extLst>
            </p:cNvPr>
            <p:cNvSpPr txBox="1"/>
            <p:nvPr/>
          </p:nvSpPr>
          <p:spPr>
            <a:xfrm>
              <a:off x="923925" y="381000"/>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ANIMAL KINGDOM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 Box 137">
              <a:extLst>
                <a:ext uri="{FF2B5EF4-FFF2-40B4-BE49-F238E27FC236}">
                  <a16:creationId xmlns:a16="http://schemas.microsoft.com/office/drawing/2014/main" id="{1C46CC60-6436-FF5A-05CE-CFB5974C1493}"/>
                </a:ext>
              </a:extLst>
            </p:cNvPr>
            <p:cNvSpPr txBox="1"/>
            <p:nvPr/>
          </p:nvSpPr>
          <p:spPr>
            <a:xfrm>
              <a:off x="2160430" y="0"/>
              <a:ext cx="1133877"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CORKSCREW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Text Box 138">
              <a:extLst>
                <a:ext uri="{FF2B5EF4-FFF2-40B4-BE49-F238E27FC236}">
                  <a16:creationId xmlns:a16="http://schemas.microsoft.com/office/drawing/2014/main" id="{3767CD5D-9AAB-342D-3777-92C9E671FFEC}"/>
                </a:ext>
              </a:extLst>
            </p:cNvPr>
            <p:cNvSpPr txBox="1"/>
            <p:nvPr/>
          </p:nvSpPr>
          <p:spPr>
            <a:xfrm>
              <a:off x="4106840" y="447376"/>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a:effectLst/>
                  <a:latin typeface="Frutiger LT 57 Cn"/>
                  <a:ea typeface="Calibri" panose="020F0502020204030204" pitchFamily="34" charset="0"/>
                  <a:cs typeface="Times New Roman" panose="02020603050405020304" pitchFamily="18" charset="0"/>
                </a:rPr>
                <a:t>LOG FLUME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 Box 139">
              <a:extLst>
                <a:ext uri="{FF2B5EF4-FFF2-40B4-BE49-F238E27FC236}">
                  <a16:creationId xmlns:a16="http://schemas.microsoft.com/office/drawing/2014/main" id="{6080F886-E3AC-243A-87E0-8ABA0630AFE8}"/>
                </a:ext>
              </a:extLst>
            </p:cNvPr>
            <p:cNvSpPr txBox="1"/>
            <p:nvPr/>
          </p:nvSpPr>
          <p:spPr>
            <a:xfrm>
              <a:off x="4260502" y="3498670"/>
              <a:ext cx="827332" cy="401896"/>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900" dirty="0">
                  <a:effectLst/>
                  <a:latin typeface="Frutiger LT 57 Cn"/>
                  <a:ea typeface="Calibri" panose="020F0502020204030204" pitchFamily="34" charset="0"/>
                  <a:cs typeface="Times New Roman" panose="02020603050405020304" pitchFamily="18" charset="0"/>
                </a:rPr>
                <a:t>WONDER WHEEL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113304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 </a:t>
            </a:r>
          </a:p>
        </p:txBody>
      </p:sp>
      <p:graphicFrame>
        <p:nvGraphicFramePr>
          <p:cNvPr id="4" name="Table 3">
            <a:extLst>
              <a:ext uri="{FF2B5EF4-FFF2-40B4-BE49-F238E27FC236}">
                <a16:creationId xmlns:a16="http://schemas.microsoft.com/office/drawing/2014/main" id="{2756180D-BDFE-C224-5507-990A2C6FF5B7}"/>
              </a:ext>
            </a:extLst>
          </p:cNvPr>
          <p:cNvGraphicFramePr>
            <a:graphicFrameLocks noGrp="1"/>
          </p:cNvGraphicFramePr>
          <p:nvPr>
            <p:extLst>
              <p:ext uri="{D42A27DB-BD31-4B8C-83A1-F6EECF244321}">
                <p14:modId xmlns:p14="http://schemas.microsoft.com/office/powerpoint/2010/main" val="1738787662"/>
              </p:ext>
            </p:extLst>
          </p:nvPr>
        </p:nvGraphicFramePr>
        <p:xfrm>
          <a:off x="965835" y="2309019"/>
          <a:ext cx="7450456" cy="3738022"/>
        </p:xfrm>
        <a:graphic>
          <a:graphicData uri="http://schemas.openxmlformats.org/drawingml/2006/table">
            <a:tbl>
              <a:tblPr/>
              <a:tblGrid>
                <a:gridCol w="995674">
                  <a:extLst>
                    <a:ext uri="{9D8B030D-6E8A-4147-A177-3AD203B41FA5}">
                      <a16:colId xmlns:a16="http://schemas.microsoft.com/office/drawing/2014/main" val="20000"/>
                    </a:ext>
                  </a:extLst>
                </a:gridCol>
                <a:gridCol w="711196">
                  <a:extLst>
                    <a:ext uri="{9D8B030D-6E8A-4147-A177-3AD203B41FA5}">
                      <a16:colId xmlns:a16="http://schemas.microsoft.com/office/drawing/2014/main" val="20001"/>
                    </a:ext>
                  </a:extLst>
                </a:gridCol>
                <a:gridCol w="806021">
                  <a:extLst>
                    <a:ext uri="{9D8B030D-6E8A-4147-A177-3AD203B41FA5}">
                      <a16:colId xmlns:a16="http://schemas.microsoft.com/office/drawing/2014/main" val="20002"/>
                    </a:ext>
                  </a:extLst>
                </a:gridCol>
                <a:gridCol w="742804">
                  <a:extLst>
                    <a:ext uri="{9D8B030D-6E8A-4147-A177-3AD203B41FA5}">
                      <a16:colId xmlns:a16="http://schemas.microsoft.com/office/drawing/2014/main" val="20003"/>
                    </a:ext>
                  </a:extLst>
                </a:gridCol>
                <a:gridCol w="1058891">
                  <a:extLst>
                    <a:ext uri="{9D8B030D-6E8A-4147-A177-3AD203B41FA5}">
                      <a16:colId xmlns:a16="http://schemas.microsoft.com/office/drawing/2014/main" val="20004"/>
                    </a:ext>
                  </a:extLst>
                </a:gridCol>
                <a:gridCol w="727000">
                  <a:extLst>
                    <a:ext uri="{9D8B030D-6E8A-4147-A177-3AD203B41FA5}">
                      <a16:colId xmlns:a16="http://schemas.microsoft.com/office/drawing/2014/main" val="20005"/>
                    </a:ext>
                  </a:extLst>
                </a:gridCol>
                <a:gridCol w="742804">
                  <a:extLst>
                    <a:ext uri="{9D8B030D-6E8A-4147-A177-3AD203B41FA5}">
                      <a16:colId xmlns:a16="http://schemas.microsoft.com/office/drawing/2014/main" val="20006"/>
                    </a:ext>
                  </a:extLst>
                </a:gridCol>
                <a:gridCol w="774413">
                  <a:extLst>
                    <a:ext uri="{9D8B030D-6E8A-4147-A177-3AD203B41FA5}">
                      <a16:colId xmlns:a16="http://schemas.microsoft.com/office/drawing/2014/main" val="20007"/>
                    </a:ext>
                  </a:extLst>
                </a:gridCol>
                <a:gridCol w="891653">
                  <a:extLst>
                    <a:ext uri="{9D8B030D-6E8A-4147-A177-3AD203B41FA5}">
                      <a16:colId xmlns:a16="http://schemas.microsoft.com/office/drawing/2014/main" val="20008"/>
                    </a:ext>
                  </a:extLst>
                </a:gridCol>
              </a:tblGrid>
              <a:tr h="590214">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Park Gates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Animal Kingdom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Carnival Land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Corkscrew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Log Flume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Wonder Wheel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The Hole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dirty="0">
                          <a:effectLst/>
                          <a:latin typeface="Frutiger LT 57 Cn"/>
                          <a:ea typeface="Calibri" panose="020F0502020204030204" pitchFamily="34" charset="0"/>
                          <a:cs typeface="Times New Roman" panose="02020603050405020304" pitchFamily="18" charset="0"/>
                        </a:rPr>
                        <a:t>Roller Coaster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Park Gates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8m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12m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11m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14m30s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14m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23m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22m30s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Animal Kingdom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8m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3m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6m30s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17m30s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29m30s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Carnival Land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12m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23m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6m30s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15m30s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10m30s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Corkscrew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11m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3m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23m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6m30s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17m30s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28m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Log Flume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14m30s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6m30s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6m30s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13m30s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11m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21m30s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Wonder Wheel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14m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6m30s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20m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13m30s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9m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9m30s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The Hole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23m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17m30s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15m30s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17m30s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11m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9m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10m30s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93476">
                <a:tc>
                  <a:txBody>
                    <a:bodyPr/>
                    <a:lstStyle/>
                    <a:p>
                      <a:pPr algn="ctr">
                        <a:spcAft>
                          <a:spcPts val="0"/>
                        </a:spcAft>
                      </a:pPr>
                      <a:r>
                        <a:rPr lang="en-GB" sz="1100" b="1">
                          <a:effectLst/>
                          <a:latin typeface="Frutiger LT 57 Cn"/>
                          <a:ea typeface="Calibri" panose="020F0502020204030204" pitchFamily="34" charset="0"/>
                          <a:cs typeface="Times New Roman" panose="02020603050405020304" pitchFamily="18" charset="0"/>
                        </a:rPr>
                        <a:t>Roller Coaster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22m30s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29m30s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10m30s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28m</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dirty="0">
                          <a:solidFill>
                            <a:schemeClr val="accent1">
                              <a:lumMod val="75000"/>
                            </a:schemeClr>
                          </a:solidFill>
                          <a:effectLst/>
                          <a:latin typeface="Frutiger LT 57 Cn"/>
                          <a:ea typeface="Calibri" panose="020F0502020204030204" pitchFamily="34" charset="0"/>
                          <a:cs typeface="Times New Roman" panose="02020603050405020304" pitchFamily="18" charset="0"/>
                        </a:rPr>
                        <a:t>21m30s</a:t>
                      </a:r>
                      <a:endParaRPr lang="en-GB" sz="11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Frutiger LT 57 Cn"/>
                          <a:ea typeface="Calibri" panose="020F0502020204030204" pitchFamily="34" charset="0"/>
                          <a:cs typeface="Times New Roman" panose="02020603050405020304" pitchFamily="18" charset="0"/>
                        </a:rPr>
                        <a:t>9m30s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10m30s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Frutiger LT 57 Cn"/>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156052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dirty="0"/>
              <a:t>In this session:</a:t>
            </a:r>
          </a:p>
          <a:p>
            <a:pPr lvl="1">
              <a:buClr>
                <a:schemeClr val="accent1"/>
              </a:buClr>
              <a:buFont typeface="Calibri" panose="020F0502020204030204" pitchFamily="34" charset="0"/>
              <a:buChar char="√"/>
            </a:pPr>
            <a:r>
              <a:rPr lang="en-GB" sz="2000" dirty="0"/>
              <a:t>P vs NP</a:t>
            </a:r>
          </a:p>
          <a:p>
            <a:pPr lvl="1">
              <a:buClr>
                <a:schemeClr val="accent1"/>
              </a:buClr>
              <a:buFont typeface="Calibri" panose="020F0502020204030204" pitchFamily="34" charset="0"/>
              <a:buChar char="√"/>
            </a:pPr>
            <a:r>
              <a:rPr lang="en-GB" sz="2000" dirty="0"/>
              <a:t>Hamilton’s Adventure Park problem</a:t>
            </a:r>
          </a:p>
          <a:p>
            <a:pPr lvl="1">
              <a:buClr>
                <a:schemeClr val="accent1"/>
              </a:buClr>
              <a:buFont typeface="Calibri" panose="020F0502020204030204" pitchFamily="34" charset="0"/>
              <a:buChar char="√"/>
            </a:pPr>
            <a:r>
              <a:rPr lang="en-GB" sz="2000" dirty="0"/>
              <a:t>How to solve the problem using TSP approach</a:t>
            </a:r>
          </a:p>
          <a:p>
            <a:pPr lvl="2">
              <a:buClr>
                <a:schemeClr val="accent1"/>
              </a:buClr>
              <a:buFont typeface="Calibri" panose="020F0502020204030204" pitchFamily="34" charset="0"/>
              <a:buChar char="√"/>
            </a:pPr>
            <a:r>
              <a:rPr lang="en-GB" sz="1600" dirty="0"/>
              <a:t>Classical vs Practical</a:t>
            </a:r>
          </a:p>
          <a:p>
            <a:pPr lvl="2">
              <a:buClr>
                <a:schemeClr val="accent1"/>
              </a:buClr>
              <a:buFont typeface="Calibri" panose="020F0502020204030204" pitchFamily="34" charset="0"/>
              <a:buChar char="√"/>
            </a:pPr>
            <a:r>
              <a:rPr lang="en-GB" sz="1600" dirty="0"/>
              <a:t>Hamiltonian Cycles &amp; Triangle Inequality Theorem</a:t>
            </a:r>
          </a:p>
          <a:p>
            <a:pPr lvl="2">
              <a:buClr>
                <a:schemeClr val="accent1"/>
              </a:buClr>
              <a:buFont typeface="Calibri" panose="020F0502020204030204" pitchFamily="34" charset="0"/>
              <a:buChar char="√"/>
            </a:pPr>
            <a:r>
              <a:rPr lang="en-GB" sz="1600" dirty="0"/>
              <a:t>Complete Enumeration</a:t>
            </a:r>
          </a:p>
          <a:p>
            <a:pPr lvl="2">
              <a:buClr>
                <a:schemeClr val="accent1"/>
              </a:buClr>
              <a:buFont typeface="Calibri" panose="020F0502020204030204" pitchFamily="34" charset="0"/>
              <a:buChar char="√"/>
            </a:pPr>
            <a:r>
              <a:rPr lang="en-GB" sz="1600" dirty="0"/>
              <a:t>Upper and Lower Bounds (Algorithms)</a:t>
            </a:r>
          </a:p>
          <a:p>
            <a:pPr lvl="1">
              <a:buClr>
                <a:schemeClr val="accent1"/>
              </a:buClr>
              <a:buFont typeface="Calibri" panose="020F0502020204030204" pitchFamily="34" charset="0"/>
              <a:buChar char="√"/>
            </a:pPr>
            <a:r>
              <a:rPr lang="en-GB" sz="2000" dirty="0"/>
              <a:t>O.R. – what is it?</a:t>
            </a:r>
          </a:p>
          <a:p>
            <a:pPr lvl="1">
              <a:buClr>
                <a:schemeClr val="accent1"/>
              </a:buClr>
              <a:buFont typeface="Calibri" panose="020F0502020204030204" pitchFamily="34" charset="0"/>
              <a:buChar char="√"/>
            </a:pPr>
            <a:r>
              <a:rPr lang="en-GB" sz="2000" dirty="0"/>
              <a:t>Q &amp; A session</a:t>
            </a:r>
            <a:endParaRPr lang="en-GB" sz="1600" dirty="0"/>
          </a:p>
          <a:p>
            <a:pPr lvl="2">
              <a:buClr>
                <a:schemeClr val="accent1"/>
              </a:buClr>
              <a:buFont typeface="Calibri" panose="020F0502020204030204" pitchFamily="34" charset="0"/>
              <a:buChar char="√"/>
            </a:pPr>
            <a:endParaRPr lang="en-GB" sz="1600" dirty="0"/>
          </a:p>
          <a:p>
            <a:endParaRPr lang="en-US" dirty="0"/>
          </a:p>
        </p:txBody>
      </p:sp>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Complete Enumeration? (1)</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dirty="0"/>
              <a:t>For NP hard problems like the T.S.P., we could now go on to:</a:t>
            </a:r>
          </a:p>
          <a:p>
            <a:pPr marL="0" indent="0">
              <a:buClr>
                <a:schemeClr val="bg2">
                  <a:lumMod val="25000"/>
                </a:schemeClr>
              </a:buClr>
              <a:buNone/>
            </a:pPr>
            <a:endParaRPr lang="en-GB" dirty="0"/>
          </a:p>
          <a:p>
            <a:pPr>
              <a:buClr>
                <a:schemeClr val="bg2">
                  <a:lumMod val="25000"/>
                </a:schemeClr>
              </a:buClr>
            </a:pPr>
            <a:r>
              <a:rPr lang="en-GB" b="0" dirty="0"/>
              <a:t>Devise algorithms for finding exact solutions;</a:t>
            </a:r>
          </a:p>
          <a:p>
            <a:pPr>
              <a:buClr>
                <a:schemeClr val="bg2">
                  <a:lumMod val="25000"/>
                </a:schemeClr>
              </a:buClr>
            </a:pPr>
            <a:r>
              <a:rPr lang="en-GB" b="0" dirty="0"/>
              <a:t>Devise heuristic algorithms to produce seemingly reasonable solutions (cannot prove to be optimal); or</a:t>
            </a:r>
          </a:p>
          <a:p>
            <a:pPr>
              <a:buClr>
                <a:schemeClr val="bg2">
                  <a:lumMod val="25000"/>
                </a:schemeClr>
              </a:buClr>
            </a:pPr>
            <a:r>
              <a:rPr lang="en-GB" b="0" dirty="0"/>
              <a:t>Find sub-problems that better/exact heuristics can be applied to.</a:t>
            </a:r>
          </a:p>
          <a:p>
            <a:pPr marL="0" indent="0">
              <a:buNone/>
            </a:pPr>
            <a:endParaRPr lang="en-US" dirty="0"/>
          </a:p>
        </p:txBody>
      </p:sp>
    </p:spTree>
    <p:extLst>
      <p:ext uri="{BB962C8B-B14F-4D97-AF65-F5344CB8AC3E}">
        <p14:creationId xmlns:p14="http://schemas.microsoft.com/office/powerpoint/2010/main" val="1849191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Complete Enumeration? (2)</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dirty="0"/>
              <a:t>A Complete Enumeration algorithm for a classical problem will systematically attempt every possible solution:</a:t>
            </a:r>
          </a:p>
          <a:p>
            <a:pPr marL="0" indent="0">
              <a:buClr>
                <a:schemeClr val="bg2">
                  <a:lumMod val="25000"/>
                </a:schemeClr>
              </a:buClr>
              <a:buNone/>
            </a:pPr>
            <a:endParaRPr lang="en-GB" b="0" dirty="0"/>
          </a:p>
          <a:p>
            <a:pPr>
              <a:buClr>
                <a:schemeClr val="bg2">
                  <a:lumMod val="25000"/>
                </a:schemeClr>
              </a:buClr>
            </a:pPr>
            <a:r>
              <a:rPr lang="en-GB" b="0" dirty="0"/>
              <a:t>List all Hamiltonian cycles</a:t>
            </a:r>
          </a:p>
          <a:p>
            <a:pPr>
              <a:buClr>
                <a:schemeClr val="bg2">
                  <a:lumMod val="25000"/>
                </a:schemeClr>
              </a:buClr>
            </a:pPr>
            <a:r>
              <a:rPr lang="en-GB" b="0" dirty="0"/>
              <a:t>Find the total weight of each cycle</a:t>
            </a:r>
          </a:p>
          <a:p>
            <a:pPr>
              <a:buClr>
                <a:schemeClr val="bg2">
                  <a:lumMod val="25000"/>
                </a:schemeClr>
              </a:buClr>
            </a:pPr>
            <a:r>
              <a:rPr lang="en-GB" b="0" dirty="0"/>
              <a:t>Choose the cycle of least total weight (although there may be more than one such cycle)</a:t>
            </a:r>
          </a:p>
          <a:p>
            <a:pPr marL="0" indent="0">
              <a:buNone/>
            </a:pPr>
            <a:endParaRPr lang="en-US" dirty="0"/>
          </a:p>
        </p:txBody>
      </p:sp>
    </p:spTree>
    <p:extLst>
      <p:ext uri="{BB962C8B-B14F-4D97-AF65-F5344CB8AC3E}">
        <p14:creationId xmlns:p14="http://schemas.microsoft.com/office/powerpoint/2010/main" val="4192972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Complete Enumeration? (3)</a:t>
            </a:r>
          </a:p>
        </p:txBody>
      </p:sp>
      <p:sp>
        <p:nvSpPr>
          <p:cNvPr id="4" name="Content Placeholder 2">
            <a:extLst>
              <a:ext uri="{FF2B5EF4-FFF2-40B4-BE49-F238E27FC236}">
                <a16:creationId xmlns:a16="http://schemas.microsoft.com/office/drawing/2014/main" id="{1ED3F5AC-066E-94CA-40B0-EA35CC834462}"/>
              </a:ext>
            </a:extLst>
          </p:cNvPr>
          <p:cNvSpPr txBox="1">
            <a:spLocks/>
          </p:cNvSpPr>
          <p:nvPr/>
        </p:nvSpPr>
        <p:spPr>
          <a:xfrm>
            <a:off x="838200" y="2154554"/>
            <a:ext cx="4777040" cy="414772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bg2">
                  <a:lumMod val="25000"/>
                </a:schemeClr>
              </a:buClr>
              <a:buNone/>
            </a:pPr>
            <a:r>
              <a:rPr lang="en-GB" sz="2400" dirty="0"/>
              <a:t>Example: A 5-vertices problem</a:t>
            </a:r>
          </a:p>
          <a:p>
            <a:pPr marL="0" indent="0">
              <a:buClr>
                <a:schemeClr val="bg2">
                  <a:lumMod val="25000"/>
                </a:schemeClr>
              </a:buClr>
              <a:buNone/>
            </a:pPr>
            <a:endParaRPr lang="en-GB" sz="2400" dirty="0"/>
          </a:p>
          <a:p>
            <a:pPr marL="0" indent="0">
              <a:buClr>
                <a:schemeClr val="bg2">
                  <a:lumMod val="25000"/>
                </a:schemeClr>
              </a:buClr>
              <a:buNone/>
            </a:pPr>
            <a:r>
              <a:rPr lang="en-GB" sz="2400" dirty="0"/>
              <a:t>There are 4! cycles (4 x 3 x 2 x 1 = 24)</a:t>
            </a:r>
          </a:p>
          <a:p>
            <a:pPr marL="0" indent="0">
              <a:buClr>
                <a:schemeClr val="bg2">
                  <a:lumMod val="25000"/>
                </a:schemeClr>
              </a:buClr>
              <a:buNone/>
            </a:pPr>
            <a:r>
              <a:rPr lang="en-GB" sz="2400" dirty="0"/>
              <a:t>ABCDEA; ABCEDA; ABDCEA; ABDECA, ABECDA; ABEDCA; ACBDEA; ACBEDA; ACDBEA; ACDEBA; ACEBDA; ACEDBA; ADBCEA; ADBECA; ACDBEA; ADCEBA; ADEBCA; ADECBA; AEBCDA; AEBDCA; AECBDA; AECDBA; AEDBCA; AEDCBA.</a:t>
            </a:r>
          </a:p>
          <a:p>
            <a:pPr marL="0" indent="0">
              <a:buClr>
                <a:schemeClr val="bg2">
                  <a:lumMod val="25000"/>
                </a:schemeClr>
              </a:buClr>
              <a:buNone/>
            </a:pPr>
            <a:endParaRPr lang="en-GB" sz="2400" dirty="0"/>
          </a:p>
          <a:p>
            <a:pPr marL="0" indent="0">
              <a:buClr>
                <a:schemeClr val="bg2">
                  <a:lumMod val="25000"/>
                </a:schemeClr>
              </a:buClr>
              <a:buNone/>
            </a:pPr>
            <a:endParaRPr lang="en-GB" sz="2400" dirty="0"/>
          </a:p>
        </p:txBody>
      </p:sp>
      <p:grpSp>
        <p:nvGrpSpPr>
          <p:cNvPr id="5" name="Group 4">
            <a:extLst>
              <a:ext uri="{FF2B5EF4-FFF2-40B4-BE49-F238E27FC236}">
                <a16:creationId xmlns:a16="http://schemas.microsoft.com/office/drawing/2014/main" id="{A0F0BC71-3F5D-4AD2-3E6A-2A73005A3145}"/>
              </a:ext>
            </a:extLst>
          </p:cNvPr>
          <p:cNvGrpSpPr/>
          <p:nvPr/>
        </p:nvGrpSpPr>
        <p:grpSpPr>
          <a:xfrm>
            <a:off x="5468962" y="2606023"/>
            <a:ext cx="3408337" cy="3064110"/>
            <a:chOff x="5007364" y="2332597"/>
            <a:chExt cx="3570916" cy="3190968"/>
          </a:xfrm>
        </p:grpSpPr>
        <p:grpSp>
          <p:nvGrpSpPr>
            <p:cNvPr id="6" name="Group 5">
              <a:extLst>
                <a:ext uri="{FF2B5EF4-FFF2-40B4-BE49-F238E27FC236}">
                  <a16:creationId xmlns:a16="http://schemas.microsoft.com/office/drawing/2014/main" id="{B909C10B-59EC-5A21-5901-5735520E2EC4}"/>
                </a:ext>
              </a:extLst>
            </p:cNvPr>
            <p:cNvGrpSpPr/>
            <p:nvPr/>
          </p:nvGrpSpPr>
          <p:grpSpPr>
            <a:xfrm>
              <a:off x="5550569" y="2753784"/>
              <a:ext cx="2518610" cy="2358189"/>
              <a:chOff x="5550569" y="2753784"/>
              <a:chExt cx="2518610" cy="2358189"/>
            </a:xfrm>
          </p:grpSpPr>
          <p:sp>
            <p:nvSpPr>
              <p:cNvPr id="12" name="Regular Pentagon 25">
                <a:extLst>
                  <a:ext uri="{FF2B5EF4-FFF2-40B4-BE49-F238E27FC236}">
                    <a16:creationId xmlns:a16="http://schemas.microsoft.com/office/drawing/2014/main" id="{8610B445-5621-A9F4-4ABA-2A2D1C70EB2E}"/>
                  </a:ext>
                </a:extLst>
              </p:cNvPr>
              <p:cNvSpPr/>
              <p:nvPr/>
            </p:nvSpPr>
            <p:spPr>
              <a:xfrm>
                <a:off x="5550569" y="2753784"/>
                <a:ext cx="2518610" cy="2358189"/>
              </a:xfrm>
              <a:prstGeom prst="pentagon">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93ED3A2B-6E08-0A64-4E88-AFEC32F572FF}"/>
                  </a:ext>
                </a:extLst>
              </p:cNvPr>
              <p:cNvCxnSpPr>
                <a:stCxn id="12" idx="0"/>
                <a:endCxn id="12" idx="2"/>
              </p:cNvCxnSpPr>
              <p:nvPr/>
            </p:nvCxnSpPr>
            <p:spPr>
              <a:xfrm flipH="1">
                <a:off x="6031582" y="2753784"/>
                <a:ext cx="778292" cy="235818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D11DCC-C36A-2ABD-11ED-829F1136CF41}"/>
                  </a:ext>
                </a:extLst>
              </p:cNvPr>
              <p:cNvCxnSpPr>
                <a:stCxn id="12" idx="1"/>
                <a:endCxn id="12" idx="4"/>
              </p:cNvCxnSpPr>
              <p:nvPr/>
            </p:nvCxnSpPr>
            <p:spPr>
              <a:xfrm>
                <a:off x="5550572" y="3654530"/>
                <a:ext cx="2037594" cy="145743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9C813D4-634D-4546-9488-5F56313A4A24}"/>
                  </a:ext>
                </a:extLst>
              </p:cNvPr>
              <p:cNvCxnSpPr>
                <a:stCxn id="12" idx="0"/>
                <a:endCxn id="12" idx="4"/>
              </p:cNvCxnSpPr>
              <p:nvPr/>
            </p:nvCxnSpPr>
            <p:spPr>
              <a:xfrm>
                <a:off x="6809874" y="2753784"/>
                <a:ext cx="778292" cy="235818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D954936-F0E7-41E7-4EE7-1C3EAA768E3F}"/>
                  </a:ext>
                </a:extLst>
              </p:cNvPr>
              <p:cNvCxnSpPr>
                <a:stCxn id="12" idx="5"/>
                <a:endCxn id="12" idx="1"/>
              </p:cNvCxnSpPr>
              <p:nvPr/>
            </p:nvCxnSpPr>
            <p:spPr>
              <a:xfrm flipH="1">
                <a:off x="5550572" y="3654530"/>
                <a:ext cx="251860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521E27F-A5B5-9E9F-E00A-52326CD3FAD5}"/>
                  </a:ext>
                </a:extLst>
              </p:cNvPr>
              <p:cNvCxnSpPr>
                <a:stCxn id="12" idx="5"/>
                <a:endCxn id="12" idx="2"/>
              </p:cNvCxnSpPr>
              <p:nvPr/>
            </p:nvCxnSpPr>
            <p:spPr>
              <a:xfrm flipH="1">
                <a:off x="6031582" y="3654530"/>
                <a:ext cx="2037594" cy="145743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Text Box 136">
              <a:extLst>
                <a:ext uri="{FF2B5EF4-FFF2-40B4-BE49-F238E27FC236}">
                  <a16:creationId xmlns:a16="http://schemas.microsoft.com/office/drawing/2014/main" id="{9A86F4DF-E749-84AB-8DCB-C2A1375A47C8}"/>
                </a:ext>
              </a:extLst>
            </p:cNvPr>
            <p:cNvSpPr txBox="1"/>
            <p:nvPr/>
          </p:nvSpPr>
          <p:spPr>
            <a:xfrm>
              <a:off x="6439382" y="2332597"/>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dirty="0">
                  <a:effectLst/>
                  <a:latin typeface="Frutiger LT 57 Cn"/>
                  <a:ea typeface="Calibri" panose="020F0502020204030204" pitchFamily="34" charset="0"/>
                  <a:cs typeface="Times New Roman" panose="02020603050405020304" pitchFamily="18" charset="0"/>
                </a:rPr>
                <a:t>A</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136">
              <a:extLst>
                <a:ext uri="{FF2B5EF4-FFF2-40B4-BE49-F238E27FC236}">
                  <a16:creationId xmlns:a16="http://schemas.microsoft.com/office/drawing/2014/main" id="{78FC81CB-3AC0-C66D-94DF-548AE80A20E8}"/>
                </a:ext>
              </a:extLst>
            </p:cNvPr>
            <p:cNvSpPr txBox="1"/>
            <p:nvPr/>
          </p:nvSpPr>
          <p:spPr>
            <a:xfrm>
              <a:off x="7837297" y="3481528"/>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dirty="0">
                  <a:effectLst/>
                  <a:latin typeface="Frutiger LT 57 Cn"/>
                  <a:ea typeface="Calibri" panose="020F0502020204030204" pitchFamily="34" charset="0"/>
                  <a:cs typeface="Times New Roman" panose="02020603050405020304" pitchFamily="18" charset="0"/>
                </a:rPr>
                <a:t>B</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 Box 136">
              <a:extLst>
                <a:ext uri="{FF2B5EF4-FFF2-40B4-BE49-F238E27FC236}">
                  <a16:creationId xmlns:a16="http://schemas.microsoft.com/office/drawing/2014/main" id="{EC15F092-9521-6F62-AECC-FAE941E70E99}"/>
                </a:ext>
              </a:extLst>
            </p:cNvPr>
            <p:cNvSpPr txBox="1"/>
            <p:nvPr/>
          </p:nvSpPr>
          <p:spPr>
            <a:xfrm>
              <a:off x="5007364" y="3489820"/>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dirty="0">
                  <a:effectLst/>
                  <a:latin typeface="Frutiger LT 57 Cn"/>
                  <a:ea typeface="Calibri" panose="020F0502020204030204" pitchFamily="34" charset="0"/>
                  <a:cs typeface="Times New Roman" panose="02020603050405020304" pitchFamily="18" charset="0"/>
                </a:rPr>
                <a:t>E</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 Box 136">
              <a:extLst>
                <a:ext uri="{FF2B5EF4-FFF2-40B4-BE49-F238E27FC236}">
                  <a16:creationId xmlns:a16="http://schemas.microsoft.com/office/drawing/2014/main" id="{C2C4B617-2FE3-5AD5-8881-B2ACA0D2A7E7}"/>
                </a:ext>
              </a:extLst>
            </p:cNvPr>
            <p:cNvSpPr txBox="1"/>
            <p:nvPr/>
          </p:nvSpPr>
          <p:spPr>
            <a:xfrm>
              <a:off x="7328193" y="5167660"/>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dirty="0">
                  <a:effectLst/>
                  <a:latin typeface="Frutiger LT 57 Cn"/>
                  <a:ea typeface="Calibri" panose="020F0502020204030204" pitchFamily="34" charset="0"/>
                  <a:cs typeface="Times New Roman" panose="02020603050405020304" pitchFamily="18" charset="0"/>
                </a:rPr>
                <a:t>C</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 Box 136">
              <a:extLst>
                <a:ext uri="{FF2B5EF4-FFF2-40B4-BE49-F238E27FC236}">
                  <a16:creationId xmlns:a16="http://schemas.microsoft.com/office/drawing/2014/main" id="{EC942913-27DD-229B-B241-4E65DC0AEDED}"/>
                </a:ext>
              </a:extLst>
            </p:cNvPr>
            <p:cNvSpPr txBox="1"/>
            <p:nvPr/>
          </p:nvSpPr>
          <p:spPr>
            <a:xfrm>
              <a:off x="5550569" y="5167659"/>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dirty="0">
                  <a:effectLst/>
                  <a:latin typeface="Frutiger LT 57 Cn"/>
                  <a:ea typeface="Calibri" panose="020F0502020204030204" pitchFamily="34" charset="0"/>
                  <a:cs typeface="Times New Roman" panose="02020603050405020304" pitchFamily="18" charset="0"/>
                </a:rPr>
                <a:t>D</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33145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3"/>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Heuristics</a:t>
            </a:r>
          </a:p>
        </p:txBody>
      </p:sp>
      <p:sp>
        <p:nvSpPr>
          <p:cNvPr id="5" name="Content Placeholder 2">
            <a:extLst>
              <a:ext uri="{FF2B5EF4-FFF2-40B4-BE49-F238E27FC236}">
                <a16:creationId xmlns:a16="http://schemas.microsoft.com/office/drawing/2014/main" id="{0BDD1F49-70A8-97BB-A921-CE730669AE28}"/>
              </a:ext>
            </a:extLst>
          </p:cNvPr>
          <p:cNvSpPr txBox="1">
            <a:spLocks/>
          </p:cNvSpPr>
          <p:nvPr/>
        </p:nvSpPr>
        <p:spPr>
          <a:xfrm>
            <a:off x="838200" y="2201307"/>
            <a:ext cx="8504662" cy="40165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bg2">
                  <a:lumMod val="25000"/>
                </a:schemeClr>
              </a:buClr>
              <a:buNone/>
            </a:pPr>
            <a:r>
              <a:rPr lang="en-GB" sz="2400" dirty="0"/>
              <a:t>Upper and Lower Bounds</a:t>
            </a:r>
          </a:p>
          <a:p>
            <a:pPr marL="0" indent="0">
              <a:buClr>
                <a:schemeClr val="bg2">
                  <a:lumMod val="25000"/>
                </a:schemeClr>
              </a:buClr>
              <a:buNone/>
            </a:pPr>
            <a:endParaRPr lang="en-GB" sz="2400" dirty="0"/>
          </a:p>
          <a:p>
            <a:pPr marL="0" indent="0">
              <a:buClr>
                <a:schemeClr val="bg2">
                  <a:lumMod val="25000"/>
                </a:schemeClr>
              </a:buClr>
              <a:buNone/>
            </a:pPr>
            <a:endParaRPr lang="en-GB" sz="2400" dirty="0"/>
          </a:p>
          <a:p>
            <a:pPr>
              <a:buClr>
                <a:schemeClr val="bg2">
                  <a:lumMod val="25000"/>
                </a:schemeClr>
              </a:buClr>
              <a:buFont typeface="Calibri" panose="020F0502020204030204" pitchFamily="34" charset="0"/>
              <a:buChar char="∞"/>
            </a:pPr>
            <a:endParaRPr lang="en-GB" sz="2400" dirty="0"/>
          </a:p>
          <a:p>
            <a:pPr marL="0" indent="0">
              <a:buClr>
                <a:schemeClr val="bg2">
                  <a:lumMod val="25000"/>
                </a:schemeClr>
              </a:buClr>
              <a:buNone/>
            </a:pPr>
            <a:endParaRPr lang="en-GB" sz="2400" dirty="0"/>
          </a:p>
          <a:p>
            <a:pPr>
              <a:buClr>
                <a:schemeClr val="bg2">
                  <a:lumMod val="25000"/>
                </a:schemeClr>
              </a:buClr>
              <a:buFont typeface="Calibri" panose="020F0502020204030204" pitchFamily="34" charset="0"/>
              <a:buChar char="∞"/>
            </a:pPr>
            <a:endParaRPr lang="en-GB" sz="1200" dirty="0"/>
          </a:p>
        </p:txBody>
      </p:sp>
      <p:grpSp>
        <p:nvGrpSpPr>
          <p:cNvPr id="6" name="Group 5">
            <a:extLst>
              <a:ext uri="{FF2B5EF4-FFF2-40B4-BE49-F238E27FC236}">
                <a16:creationId xmlns:a16="http://schemas.microsoft.com/office/drawing/2014/main" id="{7FF8B6AC-0CDE-6A30-7A65-6950B4475B4D}"/>
              </a:ext>
            </a:extLst>
          </p:cNvPr>
          <p:cNvGrpSpPr/>
          <p:nvPr/>
        </p:nvGrpSpPr>
        <p:grpSpPr>
          <a:xfrm>
            <a:off x="3645609" y="3056729"/>
            <a:ext cx="3236763" cy="355905"/>
            <a:chOff x="2645142" y="2707341"/>
            <a:chExt cx="3236763" cy="355905"/>
          </a:xfrm>
        </p:grpSpPr>
        <p:cxnSp>
          <p:nvCxnSpPr>
            <p:cNvPr id="7" name="Straight Connector 6">
              <a:extLst>
                <a:ext uri="{FF2B5EF4-FFF2-40B4-BE49-F238E27FC236}">
                  <a16:creationId xmlns:a16="http://schemas.microsoft.com/office/drawing/2014/main" id="{6D7511CC-8A7C-A4BF-4B2A-D1EB91CF3814}"/>
                </a:ext>
              </a:extLst>
            </p:cNvPr>
            <p:cNvCxnSpPr/>
            <p:nvPr/>
          </p:nvCxnSpPr>
          <p:spPr>
            <a:xfrm flipH="1">
              <a:off x="3363301" y="2885294"/>
              <a:ext cx="251860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Box 136">
              <a:extLst>
                <a:ext uri="{FF2B5EF4-FFF2-40B4-BE49-F238E27FC236}">
                  <a16:creationId xmlns:a16="http://schemas.microsoft.com/office/drawing/2014/main" id="{1836CFDC-91B2-261D-9C62-28F934782ACC}"/>
                </a:ext>
              </a:extLst>
            </p:cNvPr>
            <p:cNvSpPr txBox="1"/>
            <p:nvPr/>
          </p:nvSpPr>
          <p:spPr>
            <a:xfrm>
              <a:off x="2645142" y="2707341"/>
              <a:ext cx="740983" cy="355905"/>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400" i="1" dirty="0">
                  <a:effectLst/>
                  <a:latin typeface="Frutiger LT 57 Cn"/>
                  <a:ea typeface="Calibri" panose="020F0502020204030204" pitchFamily="34" charset="0"/>
                  <a:cs typeface="Times New Roman" panose="02020603050405020304" pitchFamily="18" charset="0"/>
                </a:rPr>
                <a:t>x</a:t>
              </a:r>
              <a:endParaRPr lang="en-GB" sz="3600" i="1"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89C634D2-5981-7AF1-5ABD-88EEC6AAE5DC}"/>
              </a:ext>
            </a:extLst>
          </p:cNvPr>
          <p:cNvGrpSpPr/>
          <p:nvPr/>
        </p:nvGrpSpPr>
        <p:grpSpPr>
          <a:xfrm>
            <a:off x="3622785" y="5053573"/>
            <a:ext cx="3282411" cy="501080"/>
            <a:chOff x="2622318" y="4704185"/>
            <a:chExt cx="3282411" cy="501080"/>
          </a:xfrm>
        </p:grpSpPr>
        <p:cxnSp>
          <p:nvCxnSpPr>
            <p:cNvPr id="10" name="Straight Connector 9">
              <a:extLst>
                <a:ext uri="{FF2B5EF4-FFF2-40B4-BE49-F238E27FC236}">
                  <a16:creationId xmlns:a16="http://schemas.microsoft.com/office/drawing/2014/main" id="{3DDE69AC-60D1-F2B0-B10E-429EEB462A63}"/>
                </a:ext>
              </a:extLst>
            </p:cNvPr>
            <p:cNvCxnSpPr/>
            <p:nvPr/>
          </p:nvCxnSpPr>
          <p:spPr>
            <a:xfrm flipH="1">
              <a:off x="3386125" y="4954725"/>
              <a:ext cx="251860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 Box 136">
              <a:extLst>
                <a:ext uri="{FF2B5EF4-FFF2-40B4-BE49-F238E27FC236}">
                  <a16:creationId xmlns:a16="http://schemas.microsoft.com/office/drawing/2014/main" id="{04D62240-45EF-E96C-1E58-EF415839A593}"/>
                </a:ext>
              </a:extLst>
            </p:cNvPr>
            <p:cNvSpPr txBox="1"/>
            <p:nvPr/>
          </p:nvSpPr>
          <p:spPr>
            <a:xfrm>
              <a:off x="2622318" y="4704185"/>
              <a:ext cx="740983" cy="501080"/>
            </a:xfrm>
            <a:prstGeom prst="rect">
              <a:avLst/>
            </a:prstGeom>
            <a:noFill/>
            <a:ln w="25400">
              <a:noFill/>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2400" i="1" dirty="0">
                  <a:effectLst/>
                  <a:latin typeface="Frutiger LT 57 Cn"/>
                  <a:ea typeface="Calibri" panose="020F0502020204030204" pitchFamily="34" charset="0"/>
                  <a:cs typeface="Times New Roman" panose="02020603050405020304" pitchFamily="18" charset="0"/>
                </a:rPr>
                <a:t>y</a:t>
              </a:r>
              <a:endParaRPr lang="en-GB" sz="3600" i="1"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2" name="TextBox 11">
            <a:extLst>
              <a:ext uri="{FF2B5EF4-FFF2-40B4-BE49-F238E27FC236}">
                <a16:creationId xmlns:a16="http://schemas.microsoft.com/office/drawing/2014/main" id="{CDC60E24-13D9-7A09-470E-AD5A1BE8FA0F}"/>
              </a:ext>
            </a:extLst>
          </p:cNvPr>
          <p:cNvSpPr txBox="1"/>
          <p:nvPr/>
        </p:nvSpPr>
        <p:spPr>
          <a:xfrm>
            <a:off x="860115" y="2848109"/>
            <a:ext cx="2888974" cy="923330"/>
          </a:xfrm>
          <a:prstGeom prst="rect">
            <a:avLst/>
          </a:prstGeom>
          <a:noFill/>
        </p:spPr>
        <p:txBody>
          <a:bodyPr wrap="square" rtlCol="0">
            <a:spAutoFit/>
          </a:bodyPr>
          <a:lstStyle/>
          <a:p>
            <a:r>
              <a:rPr lang="en-GB" dirty="0"/>
              <a:t>Upper bound: the weight of the best solution will be no more than </a:t>
            </a:r>
            <a:r>
              <a:rPr lang="en-GB" i="1" dirty="0"/>
              <a:t>x</a:t>
            </a:r>
          </a:p>
        </p:txBody>
      </p:sp>
      <p:sp>
        <p:nvSpPr>
          <p:cNvPr id="13" name="TextBox 12">
            <a:extLst>
              <a:ext uri="{FF2B5EF4-FFF2-40B4-BE49-F238E27FC236}">
                <a16:creationId xmlns:a16="http://schemas.microsoft.com/office/drawing/2014/main" id="{E009D3ED-093F-3706-9CDF-3DFFB26AC6E2}"/>
              </a:ext>
            </a:extLst>
          </p:cNvPr>
          <p:cNvSpPr txBox="1"/>
          <p:nvPr/>
        </p:nvSpPr>
        <p:spPr>
          <a:xfrm>
            <a:off x="838200" y="4935633"/>
            <a:ext cx="2888974" cy="923330"/>
          </a:xfrm>
          <a:prstGeom prst="rect">
            <a:avLst/>
          </a:prstGeom>
          <a:noFill/>
        </p:spPr>
        <p:txBody>
          <a:bodyPr wrap="square" rtlCol="0">
            <a:spAutoFit/>
          </a:bodyPr>
          <a:lstStyle/>
          <a:p>
            <a:r>
              <a:rPr lang="en-GB" dirty="0"/>
              <a:t>Lower bound: the weight of the best solution will be no less than </a:t>
            </a:r>
            <a:r>
              <a:rPr lang="en-GB" i="1" dirty="0"/>
              <a:t>y</a:t>
            </a:r>
          </a:p>
        </p:txBody>
      </p:sp>
      <p:sp>
        <p:nvSpPr>
          <p:cNvPr id="14" name="Rectangle 13">
            <a:extLst>
              <a:ext uri="{FF2B5EF4-FFF2-40B4-BE49-F238E27FC236}">
                <a16:creationId xmlns:a16="http://schemas.microsoft.com/office/drawing/2014/main" id="{84ED0A35-2750-137F-CB06-E2BEF5CC92F9}"/>
              </a:ext>
            </a:extLst>
          </p:cNvPr>
          <p:cNvSpPr/>
          <p:nvPr/>
        </p:nvSpPr>
        <p:spPr>
          <a:xfrm>
            <a:off x="6634722" y="3102159"/>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782D6DC-D351-FCFD-1F8A-CCD2A9ED16C0}"/>
              </a:ext>
            </a:extLst>
          </p:cNvPr>
          <p:cNvSpPr/>
          <p:nvPr/>
        </p:nvSpPr>
        <p:spPr>
          <a:xfrm>
            <a:off x="5633115" y="4529173"/>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33F49CF9-07BC-7D25-6AAF-22BFEFEA2467}"/>
              </a:ext>
            </a:extLst>
          </p:cNvPr>
          <p:cNvSpPr/>
          <p:nvPr/>
        </p:nvSpPr>
        <p:spPr>
          <a:xfrm>
            <a:off x="5358538" y="4004354"/>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0F20319-C2CE-B397-14C0-764DBC717436}"/>
              </a:ext>
            </a:extLst>
          </p:cNvPr>
          <p:cNvSpPr/>
          <p:nvPr/>
        </p:nvSpPr>
        <p:spPr>
          <a:xfrm>
            <a:off x="5020100" y="2411663"/>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D6ECB85-0F2D-61A6-0A97-722F98204FC5}"/>
              </a:ext>
            </a:extLst>
          </p:cNvPr>
          <p:cNvSpPr/>
          <p:nvPr/>
        </p:nvSpPr>
        <p:spPr>
          <a:xfrm>
            <a:off x="4438386" y="5622855"/>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64B1286-CD6A-4221-6A55-C69AB12493CC}"/>
              </a:ext>
            </a:extLst>
          </p:cNvPr>
          <p:cNvSpPr/>
          <p:nvPr/>
        </p:nvSpPr>
        <p:spPr>
          <a:xfrm>
            <a:off x="6341424" y="5887898"/>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E0622C21-54D0-A544-BDE0-EEE1335E0245}"/>
              </a:ext>
            </a:extLst>
          </p:cNvPr>
          <p:cNvSpPr/>
          <p:nvPr/>
        </p:nvSpPr>
        <p:spPr>
          <a:xfrm>
            <a:off x="4708860" y="2917103"/>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15FBEDA-6190-324B-6A0D-D7CF136EBD42}"/>
              </a:ext>
            </a:extLst>
          </p:cNvPr>
          <p:cNvSpPr/>
          <p:nvPr/>
        </p:nvSpPr>
        <p:spPr>
          <a:xfrm>
            <a:off x="6070950" y="5357812"/>
            <a:ext cx="270474" cy="26504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5895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xit" presetSubtype="32" fill="hold" grpId="1" nodeType="clickEffect">
                                  <p:stCondLst>
                                    <p:cond delay="0"/>
                                  </p:stCondLst>
                                  <p:childTnLst>
                                    <p:anim calcmode="lin" valueType="num">
                                      <p:cBhvr>
                                        <p:cTn id="55" dur="500"/>
                                        <p:tgtEl>
                                          <p:spTgt spid="17"/>
                                        </p:tgtEl>
                                        <p:attrNameLst>
                                          <p:attrName>ppt_w</p:attrName>
                                        </p:attrNameLst>
                                      </p:cBhvr>
                                      <p:tavLst>
                                        <p:tav tm="0">
                                          <p:val>
                                            <p:strVal val="ppt_w"/>
                                          </p:val>
                                        </p:tav>
                                        <p:tav tm="100000">
                                          <p:val>
                                            <p:fltVal val="0"/>
                                          </p:val>
                                        </p:tav>
                                      </p:tavLst>
                                    </p:anim>
                                    <p:anim calcmode="lin" valueType="num">
                                      <p:cBhvr>
                                        <p:cTn id="56" dur="500"/>
                                        <p:tgtEl>
                                          <p:spTgt spid="17"/>
                                        </p:tgtEl>
                                        <p:attrNameLst>
                                          <p:attrName>ppt_h</p:attrName>
                                        </p:attrNameLst>
                                      </p:cBhvr>
                                      <p:tavLst>
                                        <p:tav tm="0">
                                          <p:val>
                                            <p:strVal val="ppt_h"/>
                                          </p:val>
                                        </p:tav>
                                        <p:tav tm="100000">
                                          <p:val>
                                            <p:fltVal val="0"/>
                                          </p:val>
                                        </p:tav>
                                      </p:tavLst>
                                    </p:anim>
                                    <p:animEffect transition="out" filter="fade">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par>
                                <p:cTn id="59" presetID="53" presetClass="exit" presetSubtype="32" fill="hold" grpId="1" nodeType="withEffect">
                                  <p:stCondLst>
                                    <p:cond delay="0"/>
                                  </p:stCondLst>
                                  <p:childTnLst>
                                    <p:anim calcmode="lin" valueType="num">
                                      <p:cBhvr>
                                        <p:cTn id="60" dur="500"/>
                                        <p:tgtEl>
                                          <p:spTgt spid="20"/>
                                        </p:tgtEl>
                                        <p:attrNameLst>
                                          <p:attrName>ppt_w</p:attrName>
                                        </p:attrNameLst>
                                      </p:cBhvr>
                                      <p:tavLst>
                                        <p:tav tm="0">
                                          <p:val>
                                            <p:strVal val="ppt_w"/>
                                          </p:val>
                                        </p:tav>
                                        <p:tav tm="100000">
                                          <p:val>
                                            <p:fltVal val="0"/>
                                          </p:val>
                                        </p:tav>
                                      </p:tavLst>
                                    </p:anim>
                                    <p:anim calcmode="lin" valueType="num">
                                      <p:cBhvr>
                                        <p:cTn id="61" dur="500"/>
                                        <p:tgtEl>
                                          <p:spTgt spid="20"/>
                                        </p:tgtEl>
                                        <p:attrNameLst>
                                          <p:attrName>ppt_h</p:attrName>
                                        </p:attrNameLst>
                                      </p:cBhvr>
                                      <p:tavLst>
                                        <p:tav tm="0">
                                          <p:val>
                                            <p:strVal val="ppt_h"/>
                                          </p:val>
                                        </p:tav>
                                        <p:tav tm="100000">
                                          <p:val>
                                            <p:fltVal val="0"/>
                                          </p:val>
                                        </p:tav>
                                      </p:tavLst>
                                    </p:anim>
                                    <p:animEffect transition="out" filter="fad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53" presetClass="exit" presetSubtype="32" fill="hold" grpId="1" nodeType="withEffect">
                                  <p:stCondLst>
                                    <p:cond delay="0"/>
                                  </p:stCondLst>
                                  <p:childTnLst>
                                    <p:anim calcmode="lin" valueType="num">
                                      <p:cBhvr>
                                        <p:cTn id="65" dur="500"/>
                                        <p:tgtEl>
                                          <p:spTgt spid="19"/>
                                        </p:tgtEl>
                                        <p:attrNameLst>
                                          <p:attrName>ppt_w</p:attrName>
                                        </p:attrNameLst>
                                      </p:cBhvr>
                                      <p:tavLst>
                                        <p:tav tm="0">
                                          <p:val>
                                            <p:strVal val="ppt_w"/>
                                          </p:val>
                                        </p:tav>
                                        <p:tav tm="100000">
                                          <p:val>
                                            <p:fltVal val="0"/>
                                          </p:val>
                                        </p:tav>
                                      </p:tavLst>
                                    </p:anim>
                                    <p:anim calcmode="lin" valueType="num">
                                      <p:cBhvr>
                                        <p:cTn id="66" dur="500"/>
                                        <p:tgtEl>
                                          <p:spTgt spid="19"/>
                                        </p:tgtEl>
                                        <p:attrNameLst>
                                          <p:attrName>ppt_h</p:attrName>
                                        </p:attrNameLst>
                                      </p:cBhvr>
                                      <p:tavLst>
                                        <p:tav tm="0">
                                          <p:val>
                                            <p:strVal val="ppt_h"/>
                                          </p:val>
                                        </p:tav>
                                        <p:tav tm="100000">
                                          <p:val>
                                            <p:fltVal val="0"/>
                                          </p:val>
                                        </p:tav>
                                      </p:tavLst>
                                    </p:anim>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childTnLst>
                          </p:cTn>
                        </p:par>
                        <p:par>
                          <p:cTn id="69" fill="hold">
                            <p:stCondLst>
                              <p:cond delay="500"/>
                            </p:stCondLst>
                            <p:childTnLst>
                              <p:par>
                                <p:cTn id="70" presetID="53" presetClass="exit" presetSubtype="32" fill="hold" grpId="1" nodeType="afterEffect">
                                  <p:stCondLst>
                                    <p:cond delay="0"/>
                                  </p:stCondLst>
                                  <p:childTnLst>
                                    <p:anim calcmode="lin" valueType="num">
                                      <p:cBhvr>
                                        <p:cTn id="71" dur="500"/>
                                        <p:tgtEl>
                                          <p:spTgt spid="21"/>
                                        </p:tgtEl>
                                        <p:attrNameLst>
                                          <p:attrName>ppt_w</p:attrName>
                                        </p:attrNameLst>
                                      </p:cBhvr>
                                      <p:tavLst>
                                        <p:tav tm="0">
                                          <p:val>
                                            <p:strVal val="ppt_w"/>
                                          </p:val>
                                        </p:tav>
                                        <p:tav tm="100000">
                                          <p:val>
                                            <p:fltVal val="0"/>
                                          </p:val>
                                        </p:tav>
                                      </p:tavLst>
                                    </p:anim>
                                    <p:anim calcmode="lin" valueType="num">
                                      <p:cBhvr>
                                        <p:cTn id="72" dur="500"/>
                                        <p:tgtEl>
                                          <p:spTgt spid="21"/>
                                        </p:tgtEl>
                                        <p:attrNameLst>
                                          <p:attrName>ppt_h</p:attrName>
                                        </p:attrNameLst>
                                      </p:cBhvr>
                                      <p:tavLst>
                                        <p:tav tm="0">
                                          <p:val>
                                            <p:strVal val="ppt_h"/>
                                          </p:val>
                                        </p:tav>
                                        <p:tav tm="100000">
                                          <p:val>
                                            <p:fltVal val="0"/>
                                          </p:val>
                                        </p:tav>
                                      </p:tavLst>
                                    </p:anim>
                                    <p:animEffect transition="out" filter="fade">
                                      <p:cBhvr>
                                        <p:cTn id="73" dur="500"/>
                                        <p:tgtEl>
                                          <p:spTgt spid="21"/>
                                        </p:tgtEl>
                                      </p:cBhvr>
                                    </p:animEffect>
                                    <p:set>
                                      <p:cBhvr>
                                        <p:cTn id="74" dur="1" fill="hold">
                                          <p:stCondLst>
                                            <p:cond delay="499"/>
                                          </p:stCondLst>
                                        </p:cTn>
                                        <p:tgtEl>
                                          <p:spTgt spid="21"/>
                                        </p:tgtEl>
                                        <p:attrNameLst>
                                          <p:attrName>style.visibility</p:attrName>
                                        </p:attrNameLst>
                                      </p:cBhvr>
                                      <p:to>
                                        <p:strVal val="hidden"/>
                                      </p:to>
                                    </p:set>
                                  </p:childTnLst>
                                </p:cTn>
                              </p:par>
                            </p:childTnLst>
                          </p:cTn>
                        </p:par>
                        <p:par>
                          <p:cTn id="75" fill="hold">
                            <p:stCondLst>
                              <p:cond delay="1000"/>
                            </p:stCondLst>
                            <p:childTnLst>
                              <p:par>
                                <p:cTn id="76" presetID="53" presetClass="exit" presetSubtype="32" fill="hold" grpId="1" nodeType="afterEffect">
                                  <p:stCondLst>
                                    <p:cond delay="0"/>
                                  </p:stCondLst>
                                  <p:childTnLst>
                                    <p:anim calcmode="lin" valueType="num">
                                      <p:cBhvr>
                                        <p:cTn id="77" dur="500"/>
                                        <p:tgtEl>
                                          <p:spTgt spid="18"/>
                                        </p:tgtEl>
                                        <p:attrNameLst>
                                          <p:attrName>ppt_w</p:attrName>
                                        </p:attrNameLst>
                                      </p:cBhvr>
                                      <p:tavLst>
                                        <p:tav tm="0">
                                          <p:val>
                                            <p:strVal val="ppt_w"/>
                                          </p:val>
                                        </p:tav>
                                        <p:tav tm="100000">
                                          <p:val>
                                            <p:fltVal val="0"/>
                                          </p:val>
                                        </p:tav>
                                      </p:tavLst>
                                    </p:anim>
                                    <p:anim calcmode="lin" valueType="num">
                                      <p:cBhvr>
                                        <p:cTn id="78" dur="500"/>
                                        <p:tgtEl>
                                          <p:spTgt spid="18"/>
                                        </p:tgtEl>
                                        <p:attrNameLst>
                                          <p:attrName>ppt_h</p:attrName>
                                        </p:attrNameLst>
                                      </p:cBhvr>
                                      <p:tavLst>
                                        <p:tav tm="0">
                                          <p:val>
                                            <p:strVal val="ppt_h"/>
                                          </p:val>
                                        </p:tav>
                                        <p:tav tm="100000">
                                          <p:val>
                                            <p:fltVal val="0"/>
                                          </p:val>
                                        </p:tav>
                                      </p:tavLst>
                                    </p:anim>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p:bldP spid="14" grpId="0" animBg="1"/>
      <p:bldP spid="15" grpId="0" animBg="1"/>
      <p:bldP spid="16" grpId="0"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Upper Bound Algorithm for T.S.P</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dirty="0"/>
              <a:t>Nearest Neighbour Algorithm</a:t>
            </a:r>
          </a:p>
          <a:p>
            <a:pPr marL="0" indent="0">
              <a:buClr>
                <a:schemeClr val="bg2">
                  <a:lumMod val="25000"/>
                </a:schemeClr>
              </a:buClr>
              <a:buNone/>
            </a:pPr>
            <a:endParaRPr lang="en-GB" dirty="0"/>
          </a:p>
          <a:p>
            <a:pPr marL="457200" indent="-457200">
              <a:buClr>
                <a:schemeClr val="bg2">
                  <a:lumMod val="25000"/>
                </a:schemeClr>
              </a:buClr>
              <a:buFont typeface="+mj-lt"/>
              <a:buAutoNum type="arabicPeriod"/>
            </a:pPr>
            <a:r>
              <a:rPr lang="en-GB" b="0" dirty="0"/>
              <a:t>Pick any starting vertex</a:t>
            </a:r>
          </a:p>
          <a:p>
            <a:pPr marL="457200" indent="-457200">
              <a:buClr>
                <a:schemeClr val="bg2">
                  <a:lumMod val="25000"/>
                </a:schemeClr>
              </a:buClr>
              <a:buFont typeface="+mj-lt"/>
              <a:buAutoNum type="arabicPeriod"/>
            </a:pPr>
            <a:r>
              <a:rPr lang="en-GB" b="0" dirty="0"/>
              <a:t>Consider the edges that join the starting vertex to other vertices.  Pick the edge with the minimum weight and add this to the cycle</a:t>
            </a:r>
          </a:p>
          <a:p>
            <a:pPr marL="457200" indent="-457200">
              <a:buClr>
                <a:schemeClr val="bg2">
                  <a:lumMod val="25000"/>
                </a:schemeClr>
              </a:buClr>
              <a:buFont typeface="+mj-lt"/>
              <a:buAutoNum type="arabicPeriod"/>
            </a:pPr>
            <a:r>
              <a:rPr lang="en-GB" b="0" dirty="0"/>
              <a:t>Repeat step 2 until all vertices have been chosen</a:t>
            </a:r>
          </a:p>
          <a:p>
            <a:pPr marL="457200" indent="-457200">
              <a:buClr>
                <a:schemeClr val="bg2">
                  <a:lumMod val="25000"/>
                </a:schemeClr>
              </a:buClr>
              <a:buFont typeface="+mj-lt"/>
              <a:buAutoNum type="arabicPeriod"/>
            </a:pPr>
            <a:r>
              <a:rPr lang="en-GB" b="0" dirty="0"/>
              <a:t>Then, add the edge that joins the last chosen vertex to the first chosen vertex to complete the cycle</a:t>
            </a:r>
          </a:p>
          <a:p>
            <a:pPr marL="0" indent="0">
              <a:buNone/>
            </a:pPr>
            <a:endParaRPr lang="en-US" dirty="0"/>
          </a:p>
        </p:txBody>
      </p:sp>
    </p:spTree>
    <p:extLst>
      <p:ext uri="{BB962C8B-B14F-4D97-AF65-F5344CB8AC3E}">
        <p14:creationId xmlns:p14="http://schemas.microsoft.com/office/powerpoint/2010/main" val="3931195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a:t>
            </a:r>
          </a:p>
        </p:txBody>
      </p:sp>
      <p:graphicFrame>
        <p:nvGraphicFramePr>
          <p:cNvPr id="4" name="Table 3">
            <a:extLst>
              <a:ext uri="{FF2B5EF4-FFF2-40B4-BE49-F238E27FC236}">
                <a16:creationId xmlns:a16="http://schemas.microsoft.com/office/drawing/2014/main" id="{2EFC2BCD-4854-6B7E-D17C-F78B1FE7A230}"/>
              </a:ext>
            </a:extLst>
          </p:cNvPr>
          <p:cNvGraphicFramePr>
            <a:graphicFrameLocks noGrp="1"/>
          </p:cNvGraphicFramePr>
          <p:nvPr>
            <p:extLst>
              <p:ext uri="{D42A27DB-BD31-4B8C-83A1-F6EECF244321}">
                <p14:modId xmlns:p14="http://schemas.microsoft.com/office/powerpoint/2010/main" val="1180179004"/>
              </p:ext>
            </p:extLst>
          </p:nvPr>
        </p:nvGraphicFramePr>
        <p:xfrm>
          <a:off x="949823" y="2309019"/>
          <a:ext cx="7694140" cy="3945924"/>
        </p:xfrm>
        <a:graphic>
          <a:graphicData uri="http://schemas.openxmlformats.org/drawingml/2006/table">
            <a:tbl>
              <a:tblPr/>
              <a:tblGrid>
                <a:gridCol w="1392194">
                  <a:extLst>
                    <a:ext uri="{9D8B030D-6E8A-4147-A177-3AD203B41FA5}">
                      <a16:colId xmlns:a16="http://schemas.microsoft.com/office/drawing/2014/main" val="20000"/>
                    </a:ext>
                  </a:extLst>
                </a:gridCol>
                <a:gridCol w="2792627">
                  <a:extLst>
                    <a:ext uri="{9D8B030D-6E8A-4147-A177-3AD203B41FA5}">
                      <a16:colId xmlns:a16="http://schemas.microsoft.com/office/drawing/2014/main" val="20001"/>
                    </a:ext>
                  </a:extLst>
                </a:gridCol>
                <a:gridCol w="3509319">
                  <a:extLst>
                    <a:ext uri="{9D8B030D-6E8A-4147-A177-3AD203B41FA5}">
                      <a16:colId xmlns:a16="http://schemas.microsoft.com/office/drawing/2014/main" val="20002"/>
                    </a:ext>
                  </a:extLst>
                </a:gridCol>
              </a:tblGrid>
              <a:tr h="438436">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Starting vertex</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Tour using Nearest Neighbour Algorithm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Weight of tour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8436">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3843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a:extLst>
              <a:ext uri="{FF2B5EF4-FFF2-40B4-BE49-F238E27FC236}">
                <a16:creationId xmlns:a16="http://schemas.microsoft.com/office/drawing/2014/main" id="{029F5022-ECB8-8D50-C126-63B24CDFCF76}"/>
              </a:ext>
            </a:extLst>
          </p:cNvPr>
          <p:cNvSpPr txBox="1"/>
          <p:nvPr/>
        </p:nvSpPr>
        <p:spPr>
          <a:xfrm>
            <a:off x="5135468" y="2731692"/>
            <a:ext cx="4571266" cy="461665"/>
          </a:xfrm>
          <a:prstGeom prst="rect">
            <a:avLst/>
          </a:prstGeom>
          <a:noFill/>
        </p:spPr>
        <p:txBody>
          <a:bodyPr wrap="square" rtlCol="0">
            <a:spAutoFit/>
          </a:bodyPr>
          <a:lstStyle/>
          <a:p>
            <a:pPr fontAlgn="ctr"/>
            <a:r>
              <a:rPr lang="en-GB" sz="1200" dirty="0">
                <a:latin typeface="Frutiger LT 57 Cn" panose="020B0606020204020204" pitchFamily="34" charset="0"/>
              </a:rPr>
              <a:t>8m + 3m + 6m30 + 11m + 9m + 6m30 + 10m30 + </a:t>
            </a:r>
          </a:p>
          <a:p>
            <a:pPr fontAlgn="ctr"/>
            <a:r>
              <a:rPr lang="en-GB" sz="1200" dirty="0">
                <a:latin typeface="Frutiger LT 57 Cn" panose="020B0606020204020204" pitchFamily="34" charset="0"/>
              </a:rPr>
              <a:t>22m30 = </a:t>
            </a:r>
            <a:r>
              <a:rPr lang="en-GB" sz="1200" b="1" dirty="0">
                <a:latin typeface="Frutiger LT 57 Cn" panose="020B0606020204020204" pitchFamily="34" charset="0"/>
              </a:rPr>
              <a:t>77m</a:t>
            </a:r>
            <a:endParaRPr lang="en-GB" sz="1200" dirty="0">
              <a:latin typeface="Frutiger LT 57 Cn" panose="020B0606020204020204" pitchFamily="34" charset="0"/>
            </a:endParaRPr>
          </a:p>
        </p:txBody>
      </p:sp>
      <p:sp>
        <p:nvSpPr>
          <p:cNvPr id="6" name="TextBox 5">
            <a:extLst>
              <a:ext uri="{FF2B5EF4-FFF2-40B4-BE49-F238E27FC236}">
                <a16:creationId xmlns:a16="http://schemas.microsoft.com/office/drawing/2014/main" id="{55DB1527-8DDC-37F8-6EE3-685B98AA5EE2}"/>
              </a:ext>
            </a:extLst>
          </p:cNvPr>
          <p:cNvSpPr txBox="1"/>
          <p:nvPr/>
        </p:nvSpPr>
        <p:spPr>
          <a:xfrm>
            <a:off x="2339443" y="2731692"/>
            <a:ext cx="2457450" cy="276999"/>
          </a:xfrm>
          <a:prstGeom prst="rect">
            <a:avLst/>
          </a:prstGeom>
          <a:noFill/>
        </p:spPr>
        <p:txBody>
          <a:bodyPr wrap="square" rtlCol="0">
            <a:spAutoFit/>
          </a:bodyPr>
          <a:lstStyle/>
          <a:p>
            <a:pPr fontAlgn="ctr"/>
            <a:r>
              <a:rPr lang="en-GB" sz="1200" dirty="0">
                <a:solidFill>
                  <a:schemeClr val="accent1"/>
                </a:solidFill>
                <a:latin typeface="Frutiger LT 57 Cn" panose="020B0606020204020204" pitchFamily="34" charset="0"/>
              </a:rPr>
              <a:t>e.g</a:t>
            </a:r>
            <a:r>
              <a:rPr lang="en-GB" sz="1200" dirty="0">
                <a:latin typeface="Frutiger LT 57 Cn" panose="020B0606020204020204" pitchFamily="34" charset="0"/>
              </a:rPr>
              <a:t>. PG, AK, C, LF, TH, WW, CL, RC, PG</a:t>
            </a:r>
          </a:p>
        </p:txBody>
      </p:sp>
    </p:spTree>
    <p:extLst>
      <p:ext uri="{BB962C8B-B14F-4D97-AF65-F5344CB8AC3E}">
        <p14:creationId xmlns:p14="http://schemas.microsoft.com/office/powerpoint/2010/main" val="26197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bldLvl="5"/>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F5298FF3-4551-6BC2-D83E-F6A40F583EAB}"/>
              </a:ext>
            </a:extLst>
          </p:cNvPr>
          <p:cNvGraphicFramePr>
            <a:graphicFrameLocks noGrp="1"/>
          </p:cNvGraphicFramePr>
          <p:nvPr>
            <p:extLst>
              <p:ext uri="{D42A27DB-BD31-4B8C-83A1-F6EECF244321}">
                <p14:modId xmlns:p14="http://schemas.microsoft.com/office/powerpoint/2010/main" val="3678916335"/>
              </p:ext>
            </p:extLst>
          </p:nvPr>
        </p:nvGraphicFramePr>
        <p:xfrm>
          <a:off x="466892" y="1292905"/>
          <a:ext cx="8647232" cy="4852835"/>
        </p:xfrm>
        <a:graphic>
          <a:graphicData uri="http://schemas.openxmlformats.org/drawingml/2006/table">
            <a:tbl>
              <a:tblPr/>
              <a:tblGrid>
                <a:gridCol w="1532703">
                  <a:extLst>
                    <a:ext uri="{9D8B030D-6E8A-4147-A177-3AD203B41FA5}">
                      <a16:colId xmlns:a16="http://schemas.microsoft.com/office/drawing/2014/main" val="20000"/>
                    </a:ext>
                  </a:extLst>
                </a:gridCol>
                <a:gridCol w="2517187">
                  <a:extLst>
                    <a:ext uri="{9D8B030D-6E8A-4147-A177-3AD203B41FA5}">
                      <a16:colId xmlns:a16="http://schemas.microsoft.com/office/drawing/2014/main" val="20001"/>
                    </a:ext>
                  </a:extLst>
                </a:gridCol>
                <a:gridCol w="4597342">
                  <a:extLst>
                    <a:ext uri="{9D8B030D-6E8A-4147-A177-3AD203B41FA5}">
                      <a16:colId xmlns:a16="http://schemas.microsoft.com/office/drawing/2014/main" val="20002"/>
                    </a:ext>
                  </a:extLst>
                </a:gridCol>
              </a:tblGrid>
              <a:tr h="531655">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Starting vertex</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Tour using Nearest Neighbour Algorithm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Weight of tour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531655">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PG, AK, C, LF, TH, WW, CL, RC, PG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8m + 3m + 6m30 + 11m + 9m + 6m30 + 10m30 + 22m30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77m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AK, C, LF, TH, WW, CL, RC, PG, AK</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3m + 6m30 + 11m + 9m + 6m30 + 10m30 + 22m30 + 8m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77m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CL, WW, TH, LF, AK, C, PG, RC, CL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i="1">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CL, WW, TH, LF, C, AK, PG, RC, CL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+ 9m + 11m + 6m30 + 3m + 11m + 22m30 + 10m30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80m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+ 9m + 11m + 6m30 + 3m + 8m + 22m30 + 10m30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77m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C, AK, LF, TH, WW, CL, RC, PG, C</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3m + 6m30 + 11m + 9m + 6m30 + 10m30 + 22m30 + 11m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80m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LF, AK, C, PG, CL, WW, TH, RC, LF</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i="1">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LF, C, AK, PG, CL, WW, TH, RC, LF</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+ 3m + 11m + 12m + 6m30 + 9m + 10m30 + 21m30=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80m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+ 3m + 8m + 12m + 6m30 + 9m + 10m30 + 21m30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77m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WW, CL, RC, TH, LF, AK, C, PG, WW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i="1">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WW, CL, RC, TH, LF, C, AK, PG, WW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+ 10m30 + 10m30 + 11m + 6m30 + 3m + 11m + 14m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73m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+ 10m30 + 10m30 + 11m + 6m30 + 3m + 8m + 14m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70m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31655">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TH, WW, CL, RC, LF, AK, C, PG, TH</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i="1">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TH, WW, CL, RC, LF, C, AK, PG, TH</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9m + 6m30 + 10m30 + 21m30 + 6m30 + 3m + 11m + 23m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91m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9m + 6m30 + 10m30 + 21m30 + 6m30 + 3m + 8m + 23m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88m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31655">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RC, WW, CL, PG, AK, C, LF, TH, RC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9m30 + 6m30 + 12m + 8m + 3m + 6m30 + 11m + 10m30 = </a:t>
                      </a: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67m</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41410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Lower Bound Algorithm for T.S.P</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77500" lnSpcReduction="20000"/>
          </a:bodyPr>
          <a:lstStyle/>
          <a:p>
            <a:pPr marL="0" indent="0">
              <a:buClr>
                <a:schemeClr val="bg2">
                  <a:lumMod val="25000"/>
                </a:schemeClr>
              </a:buClr>
              <a:buNone/>
            </a:pPr>
            <a:r>
              <a:rPr lang="en-GB" dirty="0"/>
              <a:t>Minimum Spanning Tree / Prim’s Algorithm</a:t>
            </a:r>
          </a:p>
          <a:p>
            <a:pPr marL="0" indent="0">
              <a:buClr>
                <a:schemeClr val="bg2">
                  <a:lumMod val="25000"/>
                </a:schemeClr>
              </a:buClr>
              <a:buNone/>
            </a:pPr>
            <a:endParaRPr lang="en-GB" sz="2400" b="0" dirty="0"/>
          </a:p>
          <a:p>
            <a:pPr marL="457200" indent="-457200">
              <a:buClr>
                <a:schemeClr val="bg2">
                  <a:lumMod val="25000"/>
                </a:schemeClr>
              </a:buClr>
              <a:buFont typeface="+mj-lt"/>
              <a:buAutoNum type="arabicPeriod"/>
            </a:pPr>
            <a:r>
              <a:rPr lang="en-GB" sz="2400" b="0" dirty="0"/>
              <a:t>Pick any vertex. Remove the two connecting edges with least weight</a:t>
            </a:r>
          </a:p>
          <a:p>
            <a:pPr marL="457200" indent="-457200">
              <a:buClr>
                <a:schemeClr val="bg2">
                  <a:lumMod val="25000"/>
                </a:schemeClr>
              </a:buClr>
              <a:buFont typeface="+mj-lt"/>
              <a:buAutoNum type="arabicPeriod"/>
            </a:pPr>
            <a:r>
              <a:rPr lang="en-GB" sz="2400" b="0" dirty="0"/>
              <a:t>Find the minimum spanning tree for the other vertices using </a:t>
            </a:r>
            <a:r>
              <a:rPr lang="en-GB" sz="2400" b="0" dirty="0">
                <a:solidFill>
                  <a:srgbClr val="0070C0"/>
                </a:solidFill>
              </a:rPr>
              <a:t>Prim’s Algorithm</a:t>
            </a:r>
          </a:p>
          <a:p>
            <a:pPr marL="914400" lvl="1" indent="-457200">
              <a:buClr>
                <a:schemeClr val="bg2">
                  <a:lumMod val="25000"/>
                </a:schemeClr>
              </a:buClr>
              <a:buFont typeface="+mj-lt"/>
              <a:buAutoNum type="alphaLcPeriod"/>
            </a:pPr>
            <a:r>
              <a:rPr lang="en-GB" sz="2000" dirty="0">
                <a:solidFill>
                  <a:srgbClr val="0070C0"/>
                </a:solidFill>
              </a:rPr>
              <a:t>From any start vertex, draw the lowest valued edge to start your tree</a:t>
            </a:r>
          </a:p>
          <a:p>
            <a:pPr marL="914400" lvl="1" indent="-457200">
              <a:buClr>
                <a:schemeClr val="bg2">
                  <a:lumMod val="25000"/>
                </a:schemeClr>
              </a:buClr>
              <a:buFont typeface="+mj-lt"/>
              <a:buAutoNum type="alphaLcPeriod"/>
            </a:pPr>
            <a:r>
              <a:rPr lang="en-GB" sz="2000" dirty="0">
                <a:solidFill>
                  <a:srgbClr val="0070C0"/>
                </a:solidFill>
              </a:rPr>
              <a:t>From any vertex on your tree, add the edge with the lowest value</a:t>
            </a:r>
          </a:p>
          <a:p>
            <a:pPr marL="914400" lvl="1" indent="-457200">
              <a:buClr>
                <a:schemeClr val="bg2">
                  <a:lumMod val="25000"/>
                </a:schemeClr>
              </a:buClr>
              <a:buFont typeface="+mj-lt"/>
              <a:buAutoNum type="alphaLcPeriod"/>
            </a:pPr>
            <a:r>
              <a:rPr lang="en-GB" sz="2000" dirty="0">
                <a:solidFill>
                  <a:srgbClr val="0070C0"/>
                </a:solidFill>
              </a:rPr>
              <a:t>If there are n-1 edges in your tree, you have finished.  If not, repeat step b</a:t>
            </a:r>
          </a:p>
          <a:p>
            <a:pPr marL="457200" indent="-457200">
              <a:buClr>
                <a:schemeClr val="bg2">
                  <a:lumMod val="25000"/>
                </a:schemeClr>
              </a:buClr>
              <a:buFont typeface="+mj-lt"/>
              <a:buAutoNum type="arabicPeriod"/>
            </a:pPr>
            <a:r>
              <a:rPr lang="en-GB" sz="2400" b="0" dirty="0"/>
              <a:t>Add back in the two edges previously removed</a:t>
            </a:r>
          </a:p>
          <a:p>
            <a:pPr marL="457200" indent="-457200">
              <a:buClr>
                <a:schemeClr val="bg2">
                  <a:lumMod val="25000"/>
                </a:schemeClr>
              </a:buClr>
              <a:buFont typeface="+mj-lt"/>
              <a:buAutoNum type="arabicPeriod"/>
            </a:pPr>
            <a:r>
              <a:rPr lang="en-GB" sz="2400" b="0" dirty="0"/>
              <a:t>The weight of the resulting graph (which may not be a cycle) is a lower bound</a:t>
            </a:r>
          </a:p>
          <a:p>
            <a:pPr marL="457200" indent="-457200">
              <a:buClr>
                <a:schemeClr val="bg2">
                  <a:lumMod val="25000"/>
                </a:schemeClr>
              </a:buClr>
              <a:buFont typeface="+mj-lt"/>
              <a:buAutoNum type="arabicPeriod"/>
            </a:pPr>
            <a:r>
              <a:rPr lang="en-GB" sz="2400" b="0" dirty="0"/>
              <a:t>Repeat steps 1-4 for each vertex. The largest result is the overall lower bound</a:t>
            </a:r>
          </a:p>
          <a:p>
            <a:endParaRPr lang="en-US" dirty="0"/>
          </a:p>
        </p:txBody>
      </p:sp>
    </p:spTree>
    <p:extLst>
      <p:ext uri="{BB962C8B-B14F-4D97-AF65-F5344CB8AC3E}">
        <p14:creationId xmlns:p14="http://schemas.microsoft.com/office/powerpoint/2010/main" val="750058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a:t>
            </a:r>
          </a:p>
        </p:txBody>
      </p:sp>
      <p:graphicFrame>
        <p:nvGraphicFramePr>
          <p:cNvPr id="4" name="Table 3">
            <a:extLst>
              <a:ext uri="{FF2B5EF4-FFF2-40B4-BE49-F238E27FC236}">
                <a16:creationId xmlns:a16="http://schemas.microsoft.com/office/drawing/2014/main" id="{003DDA32-75F8-4C04-742C-D277AE582F0B}"/>
              </a:ext>
            </a:extLst>
          </p:cNvPr>
          <p:cNvGraphicFramePr>
            <a:graphicFrameLocks noGrp="1"/>
          </p:cNvGraphicFramePr>
          <p:nvPr>
            <p:extLst>
              <p:ext uri="{D42A27DB-BD31-4B8C-83A1-F6EECF244321}">
                <p14:modId xmlns:p14="http://schemas.microsoft.com/office/powerpoint/2010/main" val="3073630943"/>
              </p:ext>
            </p:extLst>
          </p:nvPr>
        </p:nvGraphicFramePr>
        <p:xfrm>
          <a:off x="838200" y="2225675"/>
          <a:ext cx="7886701" cy="3861740"/>
        </p:xfrm>
        <a:graphic>
          <a:graphicData uri="http://schemas.openxmlformats.org/drawingml/2006/table">
            <a:tbl>
              <a:tblPr/>
              <a:tblGrid>
                <a:gridCol w="1397901">
                  <a:extLst>
                    <a:ext uri="{9D8B030D-6E8A-4147-A177-3AD203B41FA5}">
                      <a16:colId xmlns:a16="http://schemas.microsoft.com/office/drawing/2014/main" val="20000"/>
                    </a:ext>
                  </a:extLst>
                </a:gridCol>
                <a:gridCol w="3682272">
                  <a:extLst>
                    <a:ext uri="{9D8B030D-6E8A-4147-A177-3AD203B41FA5}">
                      <a16:colId xmlns:a16="http://schemas.microsoft.com/office/drawing/2014/main" val="20001"/>
                    </a:ext>
                  </a:extLst>
                </a:gridCol>
                <a:gridCol w="2067697">
                  <a:extLst>
                    <a:ext uri="{9D8B030D-6E8A-4147-A177-3AD203B41FA5}">
                      <a16:colId xmlns:a16="http://schemas.microsoft.com/office/drawing/2014/main" val="20002"/>
                    </a:ext>
                  </a:extLst>
                </a:gridCol>
                <a:gridCol w="738831">
                  <a:extLst>
                    <a:ext uri="{9D8B030D-6E8A-4147-A177-3AD203B41FA5}">
                      <a16:colId xmlns:a16="http://schemas.microsoft.com/office/drawing/2014/main" val="20003"/>
                    </a:ext>
                  </a:extLst>
                </a:gridCol>
              </a:tblGrid>
              <a:tr h="1053204">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Vertex deleted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Total weight of Minimum Spanning Tree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Total weight of two shortest edges connected to deleted vertex</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Lower Bound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106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a:extLst>
              <a:ext uri="{FF2B5EF4-FFF2-40B4-BE49-F238E27FC236}">
                <a16:creationId xmlns:a16="http://schemas.microsoft.com/office/drawing/2014/main" id="{F9E276B2-A89F-F5EB-1716-376F1A8AD03F}"/>
              </a:ext>
            </a:extLst>
          </p:cNvPr>
          <p:cNvSpPr txBox="1"/>
          <p:nvPr/>
        </p:nvSpPr>
        <p:spPr>
          <a:xfrm>
            <a:off x="2184743" y="3290500"/>
            <a:ext cx="3731672" cy="276999"/>
          </a:xfrm>
          <a:prstGeom prst="rect">
            <a:avLst/>
          </a:prstGeom>
          <a:noFill/>
        </p:spPr>
        <p:txBody>
          <a:bodyPr wrap="square" rtlCol="0">
            <a:spAutoFit/>
          </a:bodyPr>
          <a:lstStyle/>
          <a:p>
            <a:pPr fontAlgn="ctr"/>
            <a:r>
              <a:rPr lang="en-GB" sz="1200" dirty="0">
                <a:latin typeface="Frutiger LT 57 Cn" panose="020B0606020204020204" pitchFamily="34" charset="0"/>
              </a:rPr>
              <a:t>3m + 6m30 + 6m30 + 9m + 9m30 +11m = 45m30</a:t>
            </a:r>
          </a:p>
        </p:txBody>
      </p:sp>
      <p:sp>
        <p:nvSpPr>
          <p:cNvPr id="6" name="TextBox 5">
            <a:extLst>
              <a:ext uri="{FF2B5EF4-FFF2-40B4-BE49-F238E27FC236}">
                <a16:creationId xmlns:a16="http://schemas.microsoft.com/office/drawing/2014/main" id="{713488D1-CE84-885B-801D-FD44C04CDCE7}"/>
              </a:ext>
            </a:extLst>
          </p:cNvPr>
          <p:cNvSpPr txBox="1"/>
          <p:nvPr/>
        </p:nvSpPr>
        <p:spPr>
          <a:xfrm>
            <a:off x="5916415" y="3274239"/>
            <a:ext cx="1745004" cy="276999"/>
          </a:xfrm>
          <a:prstGeom prst="rect">
            <a:avLst/>
          </a:prstGeom>
          <a:noFill/>
        </p:spPr>
        <p:txBody>
          <a:bodyPr wrap="square" rtlCol="0">
            <a:spAutoFit/>
          </a:bodyPr>
          <a:lstStyle/>
          <a:p>
            <a:pPr fontAlgn="ctr"/>
            <a:r>
              <a:rPr lang="en-GB" sz="1200" dirty="0">
                <a:latin typeface="Frutiger LT 57 Cn" panose="020B0606020204020204" pitchFamily="34" charset="0"/>
              </a:rPr>
              <a:t>8m + 12m = 20m</a:t>
            </a:r>
          </a:p>
        </p:txBody>
      </p:sp>
      <p:sp>
        <p:nvSpPr>
          <p:cNvPr id="7" name="TextBox 6">
            <a:extLst>
              <a:ext uri="{FF2B5EF4-FFF2-40B4-BE49-F238E27FC236}">
                <a16:creationId xmlns:a16="http://schemas.microsoft.com/office/drawing/2014/main" id="{61404C3A-F338-6D70-6B23-5EC82EFEA9A7}"/>
              </a:ext>
            </a:extLst>
          </p:cNvPr>
          <p:cNvSpPr txBox="1"/>
          <p:nvPr/>
        </p:nvSpPr>
        <p:spPr>
          <a:xfrm>
            <a:off x="8015932" y="3290499"/>
            <a:ext cx="1054314" cy="276999"/>
          </a:xfrm>
          <a:prstGeom prst="rect">
            <a:avLst/>
          </a:prstGeom>
          <a:noFill/>
        </p:spPr>
        <p:txBody>
          <a:bodyPr wrap="square" rtlCol="0">
            <a:spAutoFit/>
          </a:bodyPr>
          <a:lstStyle/>
          <a:p>
            <a:pPr fontAlgn="ctr"/>
            <a:r>
              <a:rPr lang="en-GB" sz="1200" dirty="0">
                <a:latin typeface="Frutiger LT 57 Cn" panose="020B0606020204020204" pitchFamily="34" charset="0"/>
              </a:rPr>
              <a:t>65m30</a:t>
            </a:r>
          </a:p>
        </p:txBody>
      </p:sp>
    </p:spTree>
    <p:extLst>
      <p:ext uri="{BB962C8B-B14F-4D97-AF65-F5344CB8AC3E}">
        <p14:creationId xmlns:p14="http://schemas.microsoft.com/office/powerpoint/2010/main" val="62863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3000"/>
                                        <p:tgtEl>
                                          <p:spTgt spid="5">
                                            <p:txEl>
                                              <p:pRg st="0" end="0"/>
                                            </p:txEl>
                                          </p:spTgt>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0"/>
                                        <p:tgtEl>
                                          <p:spTgt spid="6"/>
                                        </p:tgtEl>
                                      </p:cBhvr>
                                    </p:animEffect>
                                  </p:childTnLst>
                                </p:cTn>
                              </p:par>
                            </p:childTnLst>
                          </p:cTn>
                        </p:par>
                        <p:par>
                          <p:cTn id="12" fill="hold">
                            <p:stCondLst>
                              <p:cond delay="6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B9048C8-841E-E2C8-B983-CFDC34D1B775}"/>
              </a:ext>
            </a:extLst>
          </p:cNvPr>
          <p:cNvGraphicFramePr>
            <a:graphicFrameLocks noGrp="1"/>
          </p:cNvGraphicFramePr>
          <p:nvPr>
            <p:extLst>
              <p:ext uri="{D42A27DB-BD31-4B8C-83A1-F6EECF244321}">
                <p14:modId xmlns:p14="http://schemas.microsoft.com/office/powerpoint/2010/main" val="1813433315"/>
              </p:ext>
            </p:extLst>
          </p:nvPr>
        </p:nvGraphicFramePr>
        <p:xfrm>
          <a:off x="515804" y="1471530"/>
          <a:ext cx="8647232" cy="4764507"/>
        </p:xfrm>
        <a:graphic>
          <a:graphicData uri="http://schemas.openxmlformats.org/drawingml/2006/table">
            <a:tbl>
              <a:tblPr/>
              <a:tblGrid>
                <a:gridCol w="1532704">
                  <a:extLst>
                    <a:ext uri="{9D8B030D-6E8A-4147-A177-3AD203B41FA5}">
                      <a16:colId xmlns:a16="http://schemas.microsoft.com/office/drawing/2014/main" val="20000"/>
                    </a:ext>
                  </a:extLst>
                </a:gridCol>
                <a:gridCol w="3612087">
                  <a:extLst>
                    <a:ext uri="{9D8B030D-6E8A-4147-A177-3AD203B41FA5}">
                      <a16:colId xmlns:a16="http://schemas.microsoft.com/office/drawing/2014/main" val="20001"/>
                    </a:ext>
                  </a:extLst>
                </a:gridCol>
                <a:gridCol w="2407543">
                  <a:extLst>
                    <a:ext uri="{9D8B030D-6E8A-4147-A177-3AD203B41FA5}">
                      <a16:colId xmlns:a16="http://schemas.microsoft.com/office/drawing/2014/main" val="20002"/>
                    </a:ext>
                  </a:extLst>
                </a:gridCol>
                <a:gridCol w="1094898">
                  <a:extLst>
                    <a:ext uri="{9D8B030D-6E8A-4147-A177-3AD203B41FA5}">
                      <a16:colId xmlns:a16="http://schemas.microsoft.com/office/drawing/2014/main" val="20003"/>
                    </a:ext>
                  </a:extLst>
                </a:gridCol>
              </a:tblGrid>
              <a:tr h="1299411">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Vertex deleted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Total weight of Minimum Spanning Tree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Total weight of two shortest edges connected to deleted vertex</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Lower Bound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3m + 6m30 + 6m30 + 9m + 9m30 +11m = 45m30</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8m + 12m = 20m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65m30</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6m30 + 6m30 + 9m + 9m30 + 11m + 11m = 53m30</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9m30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63m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+ 8m + 9m + 9m30 + 11m = 47m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6m30 + 10m30 = 17m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64m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6m30 + 6m30 + 8m + 9m + 9m30 + 11m = 50m30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9m30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+ 8m + 9m + 9m30 + 11m30 = 47m30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6m30 + 6m30 = 13m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+ 8m + 10m30 + 10m30 + 11m = 49m30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6m30 + 9m = 15m30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65m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+ 6m30 + 8m + 9m30 + 12m = 45m30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9m + 10m30 = 19m30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65m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33137">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3m + 6m30 + 6m30 + 8m + 9m + 11m = 44m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9m30 + 10m30 = 21m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65m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98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The $1m maths problem</a:t>
            </a:r>
            <a:endParaRPr lang="en-US" dirty="0"/>
          </a:p>
        </p:txBody>
      </p:sp>
      <p:sp>
        <p:nvSpPr>
          <p:cNvPr id="4" name="Content Placeholder 2">
            <a:extLst>
              <a:ext uri="{FF2B5EF4-FFF2-40B4-BE49-F238E27FC236}">
                <a16:creationId xmlns:a16="http://schemas.microsoft.com/office/drawing/2014/main" id="{CB1C70B6-635B-A916-6C68-CC26A497C25E}"/>
              </a:ext>
            </a:extLst>
          </p:cNvPr>
          <p:cNvSpPr txBox="1">
            <a:spLocks/>
          </p:cNvSpPr>
          <p:nvPr/>
        </p:nvSpPr>
        <p:spPr>
          <a:xfrm>
            <a:off x="838200" y="4836031"/>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a:latin typeface="Verdana" panose="020B0604030504040204" pitchFamily="34" charset="0"/>
                <a:ea typeface="Verdana" panose="020B0604030504040204" pitchFamily="34" charset="0"/>
              </a:rPr>
              <a:t>Yang-Mills &amp; Mass Gap</a:t>
            </a:r>
          </a:p>
        </p:txBody>
      </p:sp>
      <p:sp>
        <p:nvSpPr>
          <p:cNvPr id="5" name="Content Placeholder 2">
            <a:extLst>
              <a:ext uri="{FF2B5EF4-FFF2-40B4-BE49-F238E27FC236}">
                <a16:creationId xmlns:a16="http://schemas.microsoft.com/office/drawing/2014/main" id="{CCF46613-1E68-ACF0-3A51-74B4ED472464}"/>
              </a:ext>
            </a:extLst>
          </p:cNvPr>
          <p:cNvSpPr txBox="1">
            <a:spLocks/>
          </p:cNvSpPr>
          <p:nvPr/>
        </p:nvSpPr>
        <p:spPr>
          <a:xfrm>
            <a:off x="7338123" y="4048678"/>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a:latin typeface="Verdana" panose="020B0604030504040204" pitchFamily="34" charset="0"/>
                <a:ea typeface="Verdana" panose="020B0604030504040204" pitchFamily="34" charset="0"/>
              </a:rPr>
              <a:t>Riemann Hypothesis</a:t>
            </a:r>
          </a:p>
        </p:txBody>
      </p:sp>
      <p:sp>
        <p:nvSpPr>
          <p:cNvPr id="6" name="Content Placeholder 2">
            <a:extLst>
              <a:ext uri="{FF2B5EF4-FFF2-40B4-BE49-F238E27FC236}">
                <a16:creationId xmlns:a16="http://schemas.microsoft.com/office/drawing/2014/main" id="{17EA5972-8A09-521E-6019-DB1935241EA4}"/>
              </a:ext>
            </a:extLst>
          </p:cNvPr>
          <p:cNvSpPr txBox="1">
            <a:spLocks/>
          </p:cNvSpPr>
          <p:nvPr/>
        </p:nvSpPr>
        <p:spPr>
          <a:xfrm>
            <a:off x="2799212" y="3646239"/>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a:latin typeface="Verdana" panose="020B0604030504040204" pitchFamily="34" charset="0"/>
                <a:ea typeface="Verdana" panose="020B0604030504040204" pitchFamily="34" charset="0"/>
              </a:rPr>
              <a:t>P vs NP Problem</a:t>
            </a:r>
          </a:p>
        </p:txBody>
      </p:sp>
      <p:sp>
        <p:nvSpPr>
          <p:cNvPr id="7" name="Content Placeholder 2">
            <a:extLst>
              <a:ext uri="{FF2B5EF4-FFF2-40B4-BE49-F238E27FC236}">
                <a16:creationId xmlns:a16="http://schemas.microsoft.com/office/drawing/2014/main" id="{D4B98700-F95A-273E-0B47-993E81EEA176}"/>
              </a:ext>
            </a:extLst>
          </p:cNvPr>
          <p:cNvSpPr txBox="1">
            <a:spLocks/>
          </p:cNvSpPr>
          <p:nvPr/>
        </p:nvSpPr>
        <p:spPr>
          <a:xfrm>
            <a:off x="882998" y="2325562"/>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err="1">
                <a:latin typeface="Verdana" panose="020B0604030504040204" pitchFamily="34" charset="0"/>
                <a:ea typeface="Verdana" panose="020B0604030504040204" pitchFamily="34" charset="0"/>
              </a:rPr>
              <a:t>Navier</a:t>
            </a:r>
            <a:r>
              <a:rPr lang="en-GB" sz="2400" dirty="0">
                <a:latin typeface="Verdana" panose="020B0604030504040204" pitchFamily="34" charset="0"/>
                <a:ea typeface="Verdana" panose="020B0604030504040204" pitchFamily="34" charset="0"/>
              </a:rPr>
              <a:t>-Stokes Equation</a:t>
            </a:r>
          </a:p>
        </p:txBody>
      </p:sp>
      <p:sp>
        <p:nvSpPr>
          <p:cNvPr id="8" name="Content Placeholder 2">
            <a:extLst>
              <a:ext uri="{FF2B5EF4-FFF2-40B4-BE49-F238E27FC236}">
                <a16:creationId xmlns:a16="http://schemas.microsoft.com/office/drawing/2014/main" id="{4061E9DE-080D-3E6A-ECE2-42CFE0DA3908}"/>
              </a:ext>
            </a:extLst>
          </p:cNvPr>
          <p:cNvSpPr txBox="1">
            <a:spLocks/>
          </p:cNvSpPr>
          <p:nvPr/>
        </p:nvSpPr>
        <p:spPr>
          <a:xfrm>
            <a:off x="4865214" y="4779639"/>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a:latin typeface="Verdana" panose="020B0604030504040204" pitchFamily="34" charset="0"/>
                <a:ea typeface="Verdana" panose="020B0604030504040204" pitchFamily="34" charset="0"/>
              </a:rPr>
              <a:t>Hodge Conjecture</a:t>
            </a:r>
          </a:p>
        </p:txBody>
      </p:sp>
      <p:sp>
        <p:nvSpPr>
          <p:cNvPr id="9" name="Content Placeholder 2">
            <a:extLst>
              <a:ext uri="{FF2B5EF4-FFF2-40B4-BE49-F238E27FC236}">
                <a16:creationId xmlns:a16="http://schemas.microsoft.com/office/drawing/2014/main" id="{6E2BBBBD-5C46-0F5E-9083-5341FD4DDF0B}"/>
              </a:ext>
            </a:extLst>
          </p:cNvPr>
          <p:cNvSpPr txBox="1">
            <a:spLocks/>
          </p:cNvSpPr>
          <p:nvPr/>
        </p:nvSpPr>
        <p:spPr>
          <a:xfrm>
            <a:off x="7304555" y="2234773"/>
            <a:ext cx="2114725"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err="1">
                <a:latin typeface="Verdana" panose="020B0604030504040204" pitchFamily="34" charset="0"/>
                <a:ea typeface="Verdana" panose="020B0604030504040204" pitchFamily="34" charset="0"/>
              </a:rPr>
              <a:t>Poincaré</a:t>
            </a:r>
            <a:r>
              <a:rPr lang="en-GB" sz="2400" dirty="0">
                <a:latin typeface="Verdana" panose="020B0604030504040204" pitchFamily="34" charset="0"/>
                <a:ea typeface="Verdana" panose="020B0604030504040204" pitchFamily="34" charset="0"/>
              </a:rPr>
              <a:t> Conjecture</a:t>
            </a:r>
          </a:p>
        </p:txBody>
      </p:sp>
      <p:sp>
        <p:nvSpPr>
          <p:cNvPr id="10" name="Content Placeholder 2">
            <a:extLst>
              <a:ext uri="{FF2B5EF4-FFF2-40B4-BE49-F238E27FC236}">
                <a16:creationId xmlns:a16="http://schemas.microsoft.com/office/drawing/2014/main" id="{72D8361B-B994-84DE-1A25-1F1C899CF8AC}"/>
              </a:ext>
            </a:extLst>
          </p:cNvPr>
          <p:cNvSpPr txBox="1">
            <a:spLocks/>
          </p:cNvSpPr>
          <p:nvPr/>
        </p:nvSpPr>
        <p:spPr>
          <a:xfrm>
            <a:off x="4905433" y="2956667"/>
            <a:ext cx="2432690" cy="144378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bg2">
                  <a:lumMod val="25000"/>
                </a:schemeClr>
              </a:buClr>
              <a:buNone/>
            </a:pPr>
            <a:r>
              <a:rPr lang="en-GB" sz="2400" dirty="0">
                <a:latin typeface="Verdana" panose="020B0604030504040204" pitchFamily="34" charset="0"/>
                <a:ea typeface="Verdana" panose="020B0604030504040204" pitchFamily="34" charset="0"/>
              </a:rPr>
              <a:t>Birch &amp; </a:t>
            </a:r>
            <a:r>
              <a:rPr lang="en-GB" sz="2400" dirty="0" err="1">
                <a:latin typeface="Verdana" panose="020B0604030504040204" pitchFamily="34" charset="0"/>
                <a:ea typeface="Verdana" panose="020B0604030504040204" pitchFamily="34" charset="0"/>
              </a:rPr>
              <a:t>Swinnerton</a:t>
            </a:r>
            <a:r>
              <a:rPr lang="en-GB" sz="2400" dirty="0">
                <a:latin typeface="Verdana" panose="020B0604030504040204" pitchFamily="34" charset="0"/>
                <a:ea typeface="Verdana" panose="020B0604030504040204" pitchFamily="34" charset="0"/>
              </a:rPr>
              <a:t>-Dyer Conjecture</a:t>
            </a:r>
          </a:p>
        </p:txBody>
      </p:sp>
      <p:sp>
        <p:nvSpPr>
          <p:cNvPr id="11" name="Rectangle 10">
            <a:extLst>
              <a:ext uri="{FF2B5EF4-FFF2-40B4-BE49-F238E27FC236}">
                <a16:creationId xmlns:a16="http://schemas.microsoft.com/office/drawing/2014/main" id="{17615CA5-B4FB-1578-F4BC-76D35CF9ED27}"/>
              </a:ext>
            </a:extLst>
          </p:cNvPr>
          <p:cNvSpPr/>
          <p:nvPr/>
        </p:nvSpPr>
        <p:spPr>
          <a:xfrm>
            <a:off x="838200" y="2078186"/>
            <a:ext cx="4921540" cy="461665"/>
          </a:xfrm>
          <a:prstGeom prst="rect">
            <a:avLst/>
          </a:prstGeom>
        </p:spPr>
        <p:txBody>
          <a:bodyPr wrap="none">
            <a:spAutoFit/>
          </a:bodyPr>
          <a:lstStyle/>
          <a:p>
            <a:pPr>
              <a:buClr>
                <a:schemeClr val="bg2">
                  <a:lumMod val="25000"/>
                </a:schemeClr>
              </a:buClr>
            </a:pPr>
            <a:r>
              <a:rPr lang="en-GB" sz="2400" b="1" u="sng" dirty="0">
                <a:latin typeface="Verdana" panose="020B0604030504040204" pitchFamily="34" charset="0"/>
                <a:ea typeface="Verdana" panose="020B0604030504040204" pitchFamily="34" charset="0"/>
              </a:rPr>
              <a:t>Millennium Prize Problems:</a:t>
            </a:r>
            <a:endParaRPr lang="en-GB" b="1" u="sng"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191701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dirty="0"/>
              <a:t>We now know that:</a:t>
            </a:r>
          </a:p>
          <a:p>
            <a:pPr marL="0" indent="0">
              <a:buClr>
                <a:schemeClr val="bg2">
                  <a:lumMod val="25000"/>
                </a:schemeClr>
              </a:buClr>
              <a:buNone/>
            </a:pPr>
            <a:endParaRPr lang="en-GB" sz="2400" dirty="0"/>
          </a:p>
          <a:p>
            <a:pPr marL="0" indent="0" algn="ctr">
              <a:buClr>
                <a:schemeClr val="bg2">
                  <a:lumMod val="25000"/>
                </a:schemeClr>
              </a:buClr>
              <a:buNone/>
            </a:pPr>
            <a:r>
              <a:rPr lang="en-GB" sz="2000" b="0" dirty="0"/>
              <a:t>Highest Lower Bound ≤ </a:t>
            </a:r>
            <a:r>
              <a:rPr lang="en-GB" sz="2000" b="0" dirty="0">
                <a:solidFill>
                  <a:srgbClr val="0070C0"/>
                </a:solidFill>
              </a:rPr>
              <a:t>Duration of Optimal Route </a:t>
            </a:r>
            <a:r>
              <a:rPr lang="en-GB" sz="2000" b="0" dirty="0"/>
              <a:t>≤ Lowest Upper Bound </a:t>
            </a:r>
          </a:p>
          <a:p>
            <a:pPr marL="0" indent="0" algn="ctr">
              <a:buClr>
                <a:schemeClr val="bg2">
                  <a:lumMod val="25000"/>
                </a:schemeClr>
              </a:buClr>
              <a:buNone/>
            </a:pPr>
            <a:endParaRPr lang="en-GB" sz="2000" b="0" dirty="0"/>
          </a:p>
          <a:p>
            <a:pPr marL="0" indent="0" algn="ctr">
              <a:buClr>
                <a:schemeClr val="bg2">
                  <a:lumMod val="25000"/>
                </a:schemeClr>
              </a:buClr>
              <a:buNone/>
            </a:pPr>
            <a:r>
              <a:rPr lang="en-GB" sz="3200" b="0" dirty="0"/>
              <a:t>65</a:t>
            </a:r>
            <a:r>
              <a:rPr lang="en-GB" sz="2000" b="0" dirty="0"/>
              <a:t>minutes</a:t>
            </a:r>
            <a:r>
              <a:rPr lang="en-GB" sz="2000" dirty="0"/>
              <a:t>30</a:t>
            </a:r>
            <a:r>
              <a:rPr lang="en-GB" sz="2000" b="0" dirty="0"/>
              <a:t>seconds  ≤ </a:t>
            </a:r>
            <a:r>
              <a:rPr lang="en-GB" sz="2000" b="0" dirty="0">
                <a:solidFill>
                  <a:srgbClr val="0070C0"/>
                </a:solidFill>
              </a:rPr>
              <a:t>Duration of Optimal Route </a:t>
            </a:r>
            <a:r>
              <a:rPr lang="en-GB" sz="2000" b="0" dirty="0"/>
              <a:t>≤ </a:t>
            </a:r>
            <a:r>
              <a:rPr lang="en-GB" sz="3200" b="0" dirty="0"/>
              <a:t>67</a:t>
            </a:r>
            <a:r>
              <a:rPr lang="en-GB" sz="2000" b="0" dirty="0"/>
              <a:t> minutes</a:t>
            </a:r>
            <a:endParaRPr lang="en-GB" sz="2400" b="0" dirty="0"/>
          </a:p>
          <a:p>
            <a:pPr>
              <a:buClr>
                <a:schemeClr val="bg2">
                  <a:lumMod val="25000"/>
                </a:schemeClr>
              </a:buClr>
              <a:buFont typeface="Calibri" panose="020F0502020204030204" pitchFamily="34" charset="0"/>
              <a:buChar char="∞"/>
            </a:pPr>
            <a:endParaRPr lang="en-GB" sz="1600" dirty="0"/>
          </a:p>
          <a:p>
            <a:pPr marL="0" indent="0">
              <a:buNone/>
            </a:pPr>
            <a:endParaRPr lang="en-US" dirty="0"/>
          </a:p>
        </p:txBody>
      </p:sp>
    </p:spTree>
    <p:extLst>
      <p:ext uri="{BB962C8B-B14F-4D97-AF65-F5344CB8AC3E}">
        <p14:creationId xmlns:p14="http://schemas.microsoft.com/office/powerpoint/2010/main" val="4218580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Finding a Solution: Quickest Tour</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838200" y="2195852"/>
            <a:ext cx="10515600" cy="3678692"/>
          </a:xfrm>
        </p:spPr>
        <p:txBody>
          <a:bodyPr/>
          <a:lstStyle/>
          <a:p>
            <a:r>
              <a:rPr lang="en-GB" sz="2000" dirty="0"/>
              <a:t>Example: The tour begins at the Park Gates and goes to the Animal Kingdom, to the Corkscrew, to the Log Flume, to The Hole, to the Roller Coaster, to the Wonder Wheel, to Carnival Land, and then back to the Park Gates. This take 77minutes in total.</a:t>
            </a:r>
          </a:p>
          <a:p>
            <a:pPr marL="0" indent="0">
              <a:buNone/>
            </a:pPr>
            <a:endParaRPr lang="en-US" dirty="0"/>
          </a:p>
        </p:txBody>
      </p:sp>
      <p:graphicFrame>
        <p:nvGraphicFramePr>
          <p:cNvPr id="4" name="Table 3">
            <a:extLst>
              <a:ext uri="{FF2B5EF4-FFF2-40B4-BE49-F238E27FC236}">
                <a16:creationId xmlns:a16="http://schemas.microsoft.com/office/drawing/2014/main" id="{BC6A5655-3FDF-E248-52EC-BFFBBAA41426}"/>
              </a:ext>
            </a:extLst>
          </p:cNvPr>
          <p:cNvGraphicFramePr>
            <a:graphicFrameLocks noGrp="1"/>
          </p:cNvGraphicFramePr>
          <p:nvPr>
            <p:extLst>
              <p:ext uri="{D42A27DB-BD31-4B8C-83A1-F6EECF244321}">
                <p14:modId xmlns:p14="http://schemas.microsoft.com/office/powerpoint/2010/main" val="2302535034"/>
              </p:ext>
            </p:extLst>
          </p:nvPr>
        </p:nvGraphicFramePr>
        <p:xfrm>
          <a:off x="1463040" y="3442380"/>
          <a:ext cx="7738873" cy="3089707"/>
        </p:xfrm>
        <a:graphic>
          <a:graphicData uri="http://schemas.openxmlformats.org/drawingml/2006/table">
            <a:tbl>
              <a:tblPr/>
              <a:tblGrid>
                <a:gridCol w="1371698">
                  <a:extLst>
                    <a:ext uri="{9D8B030D-6E8A-4147-A177-3AD203B41FA5}">
                      <a16:colId xmlns:a16="http://schemas.microsoft.com/office/drawing/2014/main" val="20000"/>
                    </a:ext>
                  </a:extLst>
                </a:gridCol>
                <a:gridCol w="2252765">
                  <a:extLst>
                    <a:ext uri="{9D8B030D-6E8A-4147-A177-3AD203B41FA5}">
                      <a16:colId xmlns:a16="http://schemas.microsoft.com/office/drawing/2014/main" val="20001"/>
                    </a:ext>
                  </a:extLst>
                </a:gridCol>
                <a:gridCol w="4114410">
                  <a:extLst>
                    <a:ext uri="{9D8B030D-6E8A-4147-A177-3AD203B41FA5}">
                      <a16:colId xmlns:a16="http://schemas.microsoft.com/office/drawing/2014/main" val="20002"/>
                    </a:ext>
                  </a:extLst>
                </a:gridCol>
              </a:tblGrid>
              <a:tr h="427126">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Starting vertex</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Tour using Nearest Neighbour Algorithm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Weight of tour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515780">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dirty="0">
                          <a:effectLst/>
                          <a:latin typeface="Frutiger LT 57 Cn" panose="020B0606020204020204" pitchFamily="34" charset="0"/>
                          <a:ea typeface="Calibri" panose="020F0502020204030204" pitchFamily="34" charset="0"/>
                          <a:cs typeface="Times New Roman" panose="02020603050405020304" pitchFamily="18" charset="0"/>
                        </a:rPr>
                        <a:t>PG, AK, C, LF, TH, WW, CL, RC, PG</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Frutiger LT 57 Cn" panose="020B0606020204020204" pitchFamily="34" charset="0"/>
                          <a:ea typeface="Calibri" panose="020F0502020204030204" pitchFamily="34" charset="0"/>
                          <a:cs typeface="Times New Roman" panose="02020603050405020304" pitchFamily="18" charset="0"/>
                        </a:rPr>
                        <a:t>8m + 3m + 6m30 + 11m + 9m + 6m30 + 10m30 + 22m30 = </a:t>
                      </a:r>
                      <a:r>
                        <a:rPr lang="en-GB" sz="1600" b="1" dirty="0">
                          <a:effectLst/>
                          <a:latin typeface="Frutiger LT 57 Cn" panose="020B0606020204020204" pitchFamily="34" charset="0"/>
                          <a:ea typeface="Calibri" panose="020F0502020204030204" pitchFamily="34" charset="0"/>
                          <a:cs typeface="Times New Roman" panose="02020603050405020304" pitchFamily="18" charset="0"/>
                        </a:rPr>
                        <a:t>77m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2520">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5300">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87030">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8542">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25820">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3269">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25942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Finding a Solution: Quickest Tour</a:t>
            </a:r>
          </a:p>
        </p:txBody>
      </p:sp>
      <p:graphicFrame>
        <p:nvGraphicFramePr>
          <p:cNvPr id="4" name="Table 3">
            <a:extLst>
              <a:ext uri="{FF2B5EF4-FFF2-40B4-BE49-F238E27FC236}">
                <a16:creationId xmlns:a16="http://schemas.microsoft.com/office/drawing/2014/main" id="{A95FBDCA-A761-C89C-0BF5-A3CED04A9045}"/>
              </a:ext>
            </a:extLst>
          </p:cNvPr>
          <p:cNvGraphicFramePr>
            <a:graphicFrameLocks noGrp="1"/>
          </p:cNvGraphicFramePr>
          <p:nvPr>
            <p:extLst>
              <p:ext uri="{D42A27DB-BD31-4B8C-83A1-F6EECF244321}">
                <p14:modId xmlns:p14="http://schemas.microsoft.com/office/powerpoint/2010/main" val="2526806352"/>
              </p:ext>
            </p:extLst>
          </p:nvPr>
        </p:nvGraphicFramePr>
        <p:xfrm>
          <a:off x="2050725" y="2153104"/>
          <a:ext cx="7041675" cy="3022398"/>
        </p:xfrm>
        <a:graphic>
          <a:graphicData uri="http://schemas.openxmlformats.org/drawingml/2006/table">
            <a:tbl>
              <a:tblPr/>
              <a:tblGrid>
                <a:gridCol w="1248121">
                  <a:extLst>
                    <a:ext uri="{9D8B030D-6E8A-4147-A177-3AD203B41FA5}">
                      <a16:colId xmlns:a16="http://schemas.microsoft.com/office/drawing/2014/main" val="20000"/>
                    </a:ext>
                  </a:extLst>
                </a:gridCol>
                <a:gridCol w="2049813">
                  <a:extLst>
                    <a:ext uri="{9D8B030D-6E8A-4147-A177-3AD203B41FA5}">
                      <a16:colId xmlns:a16="http://schemas.microsoft.com/office/drawing/2014/main" val="20001"/>
                    </a:ext>
                  </a:extLst>
                </a:gridCol>
                <a:gridCol w="3743741">
                  <a:extLst>
                    <a:ext uri="{9D8B030D-6E8A-4147-A177-3AD203B41FA5}">
                      <a16:colId xmlns:a16="http://schemas.microsoft.com/office/drawing/2014/main" val="20002"/>
                    </a:ext>
                  </a:extLst>
                </a:gridCol>
              </a:tblGrid>
              <a:tr h="204826">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Starting vertex</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Tour using Nearest Neighbour Algorithm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Weight of tour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20482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PG, AK, C, LF, TH, WW, CL, RC, PG</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8m + 3m + 6m30 + 11m + 9m + 6m30 + 10m30 + 22m30 = 77m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482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AK, C, LF, TH, WW, CL, RC, PG, AK</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3m + 6m30 + 11m + 9m + 6m30 + 10m30 + 22m30 + 8m = 77m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7466">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CL, WW, TH, LF, AK, C, PG, RC, CL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i="1" dirty="0">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CL, WW, TH, LF, C, AK, PG, RC, CL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6m30 + 9m + 11m + 6m30 + 3m + 11m + 22m30 + 10m30 = 80m</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6m30 + 9m + 11m + 6m30 + 3m + 8m + 22m30 + 10m30 = 77m</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482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C, AK, LF, TH, WW, CL, RC, PG, C</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3m + 6m30 + 11m + 9m + 6m30 + 10m30 + 22m30 + 11m = 80m</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6746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LF, AK, C, PG, CL, WW, TH, RC, LF</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i="1" dirty="0">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LF, C, AK, PG, CL, WW, TH, RC, LF</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6m30 + 3m + 11m + 12m + 6m30 + 9m + 10m30 + 21m30= 80m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6m30 + 3m + 8m + 12m + 6m30 + 9m + 10m30 + 21m30 = 77m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6746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WW, CL, RC, TH, LF, AK, C, PG, WW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i="1">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WW, CL, RC, TH, LF, C, AK, PG, WW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6m30 + 10m30 + 10m30 + 11m + 6m30 + 3m + 11m + 14m =73m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a:effectLst/>
                          <a:latin typeface="Frutiger LT 57 Cn" panose="020B0606020204020204" pitchFamily="34" charset="0"/>
                          <a:ea typeface="Calibri" panose="020F0502020204030204" pitchFamily="34" charset="0"/>
                          <a:cs typeface="Times New Roman" panose="02020603050405020304" pitchFamily="18" charset="0"/>
                        </a:rPr>
                        <a:t>6m30 + 10m30 + 10m30 + 11m + 6m30 + 3m + 8m + 14m = 70m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67466">
                <a:tc>
                  <a:txBody>
                    <a:bodyPr/>
                    <a:lstStyle/>
                    <a:p>
                      <a:pPr algn="ctr">
                        <a:spcAft>
                          <a:spcPts val="0"/>
                        </a:spcAft>
                      </a:pPr>
                      <a:r>
                        <a:rPr lang="en-GB" sz="10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TH, WW, CL, RC, LF, AK, C, PG, TH</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i="1" dirty="0">
                          <a:effectLst/>
                          <a:latin typeface="Frutiger LT 57 Cn" panose="020B0606020204020204" pitchFamily="34" charset="0"/>
                          <a:ea typeface="Calibri" panose="020F0502020204030204" pitchFamily="34" charset="0"/>
                          <a:cs typeface="Times New Roman" panose="02020603050405020304" pitchFamily="18" charset="0"/>
                        </a:rPr>
                        <a:t>or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TH, WW, CL, RC, LF, C, AK, PG, TH</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9m + 6m30 + 10m30 + 21m30 + 6m30 + 3m + 11m + 23m = 91m</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000" dirty="0">
                          <a:effectLst/>
                          <a:latin typeface="Frutiger LT 57 Cn" panose="020B0606020204020204" pitchFamily="34" charset="0"/>
                          <a:ea typeface="Calibri" panose="020F0502020204030204" pitchFamily="34" charset="0"/>
                          <a:cs typeface="Times New Roman" panose="02020603050405020304" pitchFamily="18" charset="0"/>
                        </a:rPr>
                        <a:t>9m + 6m30 + 10m30 + 21m30 + 6m30 + 3m + 8m + 23m = 88m</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4826">
                <a:tc>
                  <a:txBody>
                    <a:bodyPr/>
                    <a:lstStyle/>
                    <a:p>
                      <a:pPr algn="ctr">
                        <a:spcAft>
                          <a:spcPts val="0"/>
                        </a:spcAft>
                      </a:pPr>
                      <a:r>
                        <a:rPr lang="en-GB" sz="1000" b="1" dirty="0">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a:extLst>
              <a:ext uri="{FF2B5EF4-FFF2-40B4-BE49-F238E27FC236}">
                <a16:creationId xmlns:a16="http://schemas.microsoft.com/office/drawing/2014/main" id="{9AC82CCA-30AA-AF8F-B779-C47A0EA73176}"/>
              </a:ext>
            </a:extLst>
          </p:cNvPr>
          <p:cNvSpPr txBox="1"/>
          <p:nvPr/>
        </p:nvSpPr>
        <p:spPr>
          <a:xfrm>
            <a:off x="439237" y="2890391"/>
            <a:ext cx="1261440" cy="1077218"/>
          </a:xfrm>
          <a:prstGeom prst="rect">
            <a:avLst/>
          </a:prstGeom>
          <a:noFill/>
        </p:spPr>
        <p:txBody>
          <a:bodyPr wrap="square" rtlCol="0">
            <a:spAutoFit/>
          </a:bodyPr>
          <a:lstStyle/>
          <a:p>
            <a:pPr algn="ctr"/>
            <a:r>
              <a:rPr lang="en-GB" sz="1600" u="sng" dirty="0">
                <a:latin typeface="Frutiger LT 57 Cn" panose="020B0606020204020204" pitchFamily="34" charset="0"/>
              </a:rPr>
              <a:t>Tour Time</a:t>
            </a:r>
          </a:p>
          <a:p>
            <a:pPr algn="ctr"/>
            <a:r>
              <a:rPr lang="en-GB" sz="1600" dirty="0">
                <a:latin typeface="Frutiger LT 57 Cn" panose="020B0606020204020204" pitchFamily="34" charset="0"/>
              </a:rPr>
              <a:t>67 </a:t>
            </a:r>
            <a:r>
              <a:rPr lang="en-GB" sz="1600" dirty="0" err="1">
                <a:latin typeface="Frutiger LT 57 Cn" panose="020B0606020204020204" pitchFamily="34" charset="0"/>
              </a:rPr>
              <a:t>mins</a:t>
            </a:r>
            <a:r>
              <a:rPr lang="en-GB" sz="1600" dirty="0">
                <a:latin typeface="Frutiger LT 57 Cn" panose="020B0606020204020204" pitchFamily="34" charset="0"/>
              </a:rPr>
              <a:t> / </a:t>
            </a:r>
          </a:p>
          <a:p>
            <a:pPr algn="ctr"/>
            <a:r>
              <a:rPr lang="en-GB" sz="1600" dirty="0">
                <a:latin typeface="Frutiger LT 57 Cn" panose="020B0606020204020204" pitchFamily="34" charset="0"/>
              </a:rPr>
              <a:t>1 hour 7 minutes</a:t>
            </a:r>
          </a:p>
        </p:txBody>
      </p:sp>
      <p:sp>
        <p:nvSpPr>
          <p:cNvPr id="6" name="TextBox 5">
            <a:extLst>
              <a:ext uri="{FF2B5EF4-FFF2-40B4-BE49-F238E27FC236}">
                <a16:creationId xmlns:a16="http://schemas.microsoft.com/office/drawing/2014/main" id="{5791C156-C45D-D997-CA83-E42581085B61}"/>
              </a:ext>
            </a:extLst>
          </p:cNvPr>
          <p:cNvSpPr txBox="1"/>
          <p:nvPr/>
        </p:nvSpPr>
        <p:spPr>
          <a:xfrm>
            <a:off x="2991202" y="5628323"/>
            <a:ext cx="1873616" cy="246221"/>
          </a:xfrm>
          <a:prstGeom prst="rect">
            <a:avLst/>
          </a:prstGeom>
          <a:noFill/>
        </p:spPr>
        <p:txBody>
          <a:bodyPr wrap="square" rtlCol="0">
            <a:spAutoFit/>
          </a:bodyPr>
          <a:lstStyle/>
          <a:p>
            <a:pPr fontAlgn="ctr"/>
            <a:r>
              <a:rPr lang="en-GB" sz="1000" dirty="0">
                <a:latin typeface="Frutiger LT 57 Cn" panose="020B0606020204020204" pitchFamily="34" charset="0"/>
              </a:rPr>
              <a:t>RC, WW, CL, PG, AK, C, LF, TH, RC</a:t>
            </a:r>
          </a:p>
        </p:txBody>
      </p:sp>
      <p:sp>
        <p:nvSpPr>
          <p:cNvPr id="8" name="TextBox 7">
            <a:extLst>
              <a:ext uri="{FF2B5EF4-FFF2-40B4-BE49-F238E27FC236}">
                <a16:creationId xmlns:a16="http://schemas.microsoft.com/office/drawing/2014/main" id="{43119595-C1B5-FEF2-8CB7-799CF12064F7}"/>
              </a:ext>
            </a:extLst>
          </p:cNvPr>
          <p:cNvSpPr txBox="1"/>
          <p:nvPr/>
        </p:nvSpPr>
        <p:spPr>
          <a:xfrm>
            <a:off x="5571562" y="5628323"/>
            <a:ext cx="3495047" cy="246221"/>
          </a:xfrm>
          <a:prstGeom prst="rect">
            <a:avLst/>
          </a:prstGeom>
          <a:noFill/>
        </p:spPr>
        <p:txBody>
          <a:bodyPr wrap="square" rtlCol="0">
            <a:spAutoFit/>
          </a:bodyPr>
          <a:lstStyle/>
          <a:p>
            <a:pPr fontAlgn="ctr"/>
            <a:r>
              <a:rPr lang="en-GB" sz="1000" dirty="0">
                <a:latin typeface="Frutiger LT 57 Cn" panose="020B0606020204020204" pitchFamily="34" charset="0"/>
              </a:rPr>
              <a:t>9m30 + 6m30 + 12m + 8m + 3m + 6m30 + 11m + 10m30 = 67m</a:t>
            </a:r>
          </a:p>
        </p:txBody>
      </p:sp>
    </p:spTree>
    <p:extLst>
      <p:ext uri="{BB962C8B-B14F-4D97-AF65-F5344CB8AC3E}">
        <p14:creationId xmlns:p14="http://schemas.microsoft.com/office/powerpoint/2010/main" val="175459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iterate type="lt">
                                    <p:tmPct val="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Finding a Solution: Queue/Ride Time for Attractions</a:t>
            </a:r>
          </a:p>
        </p:txBody>
      </p:sp>
      <p:graphicFrame>
        <p:nvGraphicFramePr>
          <p:cNvPr id="4" name="Table 3">
            <a:extLst>
              <a:ext uri="{FF2B5EF4-FFF2-40B4-BE49-F238E27FC236}">
                <a16:creationId xmlns:a16="http://schemas.microsoft.com/office/drawing/2014/main" id="{6741938B-A103-C9DD-DE30-9C27990DB2D3}"/>
              </a:ext>
            </a:extLst>
          </p:cNvPr>
          <p:cNvGraphicFramePr>
            <a:graphicFrameLocks noGrp="1"/>
          </p:cNvGraphicFramePr>
          <p:nvPr>
            <p:extLst>
              <p:ext uri="{D42A27DB-BD31-4B8C-83A1-F6EECF244321}">
                <p14:modId xmlns:p14="http://schemas.microsoft.com/office/powerpoint/2010/main" val="3549527946"/>
              </p:ext>
            </p:extLst>
          </p:nvPr>
        </p:nvGraphicFramePr>
        <p:xfrm>
          <a:off x="2104825" y="2525230"/>
          <a:ext cx="7038260" cy="3719214"/>
        </p:xfrm>
        <a:graphic>
          <a:graphicData uri="http://schemas.openxmlformats.org/drawingml/2006/table">
            <a:tbl>
              <a:tblPr/>
              <a:tblGrid>
                <a:gridCol w="1350751">
                  <a:extLst>
                    <a:ext uri="{9D8B030D-6E8A-4147-A177-3AD203B41FA5}">
                      <a16:colId xmlns:a16="http://schemas.microsoft.com/office/drawing/2014/main" val="20000"/>
                    </a:ext>
                  </a:extLst>
                </a:gridCol>
                <a:gridCol w="473255">
                  <a:extLst>
                    <a:ext uri="{9D8B030D-6E8A-4147-A177-3AD203B41FA5}">
                      <a16:colId xmlns:a16="http://schemas.microsoft.com/office/drawing/2014/main" val="20001"/>
                    </a:ext>
                  </a:extLst>
                </a:gridCol>
                <a:gridCol w="474663">
                  <a:extLst>
                    <a:ext uri="{9D8B030D-6E8A-4147-A177-3AD203B41FA5}">
                      <a16:colId xmlns:a16="http://schemas.microsoft.com/office/drawing/2014/main" val="20002"/>
                    </a:ext>
                  </a:extLst>
                </a:gridCol>
                <a:gridCol w="473255">
                  <a:extLst>
                    <a:ext uri="{9D8B030D-6E8A-4147-A177-3AD203B41FA5}">
                      <a16:colId xmlns:a16="http://schemas.microsoft.com/office/drawing/2014/main" val="20003"/>
                    </a:ext>
                  </a:extLst>
                </a:gridCol>
                <a:gridCol w="473255">
                  <a:extLst>
                    <a:ext uri="{9D8B030D-6E8A-4147-A177-3AD203B41FA5}">
                      <a16:colId xmlns:a16="http://schemas.microsoft.com/office/drawing/2014/main" val="20004"/>
                    </a:ext>
                  </a:extLst>
                </a:gridCol>
                <a:gridCol w="474663">
                  <a:extLst>
                    <a:ext uri="{9D8B030D-6E8A-4147-A177-3AD203B41FA5}">
                      <a16:colId xmlns:a16="http://schemas.microsoft.com/office/drawing/2014/main" val="20005"/>
                    </a:ext>
                  </a:extLst>
                </a:gridCol>
                <a:gridCol w="473255">
                  <a:extLst>
                    <a:ext uri="{9D8B030D-6E8A-4147-A177-3AD203B41FA5}">
                      <a16:colId xmlns:a16="http://schemas.microsoft.com/office/drawing/2014/main" val="20006"/>
                    </a:ext>
                  </a:extLst>
                </a:gridCol>
                <a:gridCol w="474663">
                  <a:extLst>
                    <a:ext uri="{9D8B030D-6E8A-4147-A177-3AD203B41FA5}">
                      <a16:colId xmlns:a16="http://schemas.microsoft.com/office/drawing/2014/main" val="20007"/>
                    </a:ext>
                  </a:extLst>
                </a:gridCol>
                <a:gridCol w="473255">
                  <a:extLst>
                    <a:ext uri="{9D8B030D-6E8A-4147-A177-3AD203B41FA5}">
                      <a16:colId xmlns:a16="http://schemas.microsoft.com/office/drawing/2014/main" val="20008"/>
                    </a:ext>
                  </a:extLst>
                </a:gridCol>
                <a:gridCol w="473255">
                  <a:extLst>
                    <a:ext uri="{9D8B030D-6E8A-4147-A177-3AD203B41FA5}">
                      <a16:colId xmlns:a16="http://schemas.microsoft.com/office/drawing/2014/main" val="20009"/>
                    </a:ext>
                  </a:extLst>
                </a:gridCol>
                <a:gridCol w="474663">
                  <a:extLst>
                    <a:ext uri="{9D8B030D-6E8A-4147-A177-3AD203B41FA5}">
                      <a16:colId xmlns:a16="http://schemas.microsoft.com/office/drawing/2014/main" val="20010"/>
                    </a:ext>
                  </a:extLst>
                </a:gridCol>
                <a:gridCol w="473255">
                  <a:extLst>
                    <a:ext uri="{9D8B030D-6E8A-4147-A177-3AD203B41FA5}">
                      <a16:colId xmlns:a16="http://schemas.microsoft.com/office/drawing/2014/main" val="20011"/>
                    </a:ext>
                  </a:extLst>
                </a:gridCol>
                <a:gridCol w="476072">
                  <a:extLst>
                    <a:ext uri="{9D8B030D-6E8A-4147-A177-3AD203B41FA5}">
                      <a16:colId xmlns:a16="http://schemas.microsoft.com/office/drawing/2014/main" val="20012"/>
                    </a:ext>
                  </a:extLst>
                </a:gridCol>
              </a:tblGrid>
              <a:tr h="413246">
                <a:tc>
                  <a:txBody>
                    <a:bodyPr/>
                    <a:lstStyle/>
                    <a:p>
                      <a:pPr algn="ctr">
                        <a:spcAft>
                          <a:spcPts val="0"/>
                        </a:spcAft>
                      </a:pPr>
                      <a:r>
                        <a:rPr lang="en-GB" sz="1200" b="1" dirty="0">
                          <a:effectLst/>
                          <a:latin typeface="Frutiger LT 57 Cn" panose="020B0606020204020204" pitchFamily="34" charset="0"/>
                          <a:ea typeface="Calibri" panose="020F0502020204030204" pitchFamily="34" charset="0"/>
                          <a:cs typeface="Times New Roman" panose="02020603050405020304" pitchFamily="18" charset="0"/>
                        </a:rPr>
                        <a:t>Attraction</a:t>
                      </a:r>
                      <a:endParaRPr lang="en-GB" sz="1200" dirty="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Jan</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Feb</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Mar</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Apr</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May</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Jun</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Jul</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Aug</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Sep</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Oct</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Nov</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Dec</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0"/>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Park Gates</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Animal Kingdom</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Carnival Land</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latin typeface="Frutiger LT 57 Cn" panose="020B0606020204020204" pitchFamily="34"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Corkscrew</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20m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20m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20m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Log Flume</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Wonder Wheel</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10m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20m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20m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30m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10m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10m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The Hole</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13246">
                <a:tc>
                  <a:txBody>
                    <a:bodyPr/>
                    <a:lstStyle/>
                    <a:p>
                      <a:pPr algn="ctr">
                        <a:spcAft>
                          <a:spcPts val="0"/>
                        </a:spcAft>
                      </a:pPr>
                      <a:r>
                        <a:rPr lang="en-GB" sz="1200" b="1">
                          <a:effectLst/>
                          <a:latin typeface="Frutiger LT 57 Cn" panose="020B0606020204020204" pitchFamily="34" charset="0"/>
                          <a:ea typeface="Calibri" panose="020F0502020204030204" pitchFamily="34" charset="0"/>
                          <a:cs typeface="Times New Roman" panose="02020603050405020304" pitchFamily="18" charset="0"/>
                        </a:rPr>
                        <a:t>Roller Coaster</a:t>
                      </a:r>
                      <a:endParaRPr lang="en-GB" sz="1200">
                        <a:effectLst/>
                        <a:latin typeface="Frutiger LT 57 Cn" panose="020B0606020204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70m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50m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latin typeface="Frutiger LT 57 Cn" panose="020B0606020204020204" pitchFamily="34" charset="0"/>
                        </a:rPr>
                        <a:t>60m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Frutiger LT 57 Cn" panose="020B0606020204020204" pitchFamily="34" charset="0"/>
                          <a:ea typeface="Calibri" panose="020F0502020204030204" pitchFamily="34" charset="0"/>
                          <a:cs typeface="Times New Roman" panose="02020603050405020304" pitchFamily="18" charset="0"/>
                        </a:rPr>
                        <a:t>40m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a:extLst>
              <a:ext uri="{FF2B5EF4-FFF2-40B4-BE49-F238E27FC236}">
                <a16:creationId xmlns:a16="http://schemas.microsoft.com/office/drawing/2014/main" id="{1E7246B4-654B-CA11-740F-E636AA802FA2}"/>
              </a:ext>
            </a:extLst>
          </p:cNvPr>
          <p:cNvSpPr txBox="1"/>
          <p:nvPr/>
        </p:nvSpPr>
        <p:spPr>
          <a:xfrm>
            <a:off x="506488" y="3655200"/>
            <a:ext cx="1436038" cy="1569660"/>
          </a:xfrm>
          <a:prstGeom prst="rect">
            <a:avLst/>
          </a:prstGeom>
          <a:noFill/>
        </p:spPr>
        <p:txBody>
          <a:bodyPr wrap="square" rtlCol="0">
            <a:spAutoFit/>
          </a:bodyPr>
          <a:lstStyle/>
          <a:p>
            <a:pPr algn="ctr"/>
            <a:r>
              <a:rPr lang="en-GB" sz="1600" u="sng" dirty="0">
                <a:latin typeface="Frutiger LT 57 Cn" panose="020B0606020204020204" pitchFamily="34" charset="0"/>
              </a:rPr>
              <a:t>Queue/Ride Time for Attractions</a:t>
            </a:r>
          </a:p>
          <a:p>
            <a:pPr algn="ctr"/>
            <a:r>
              <a:rPr lang="en-GB" sz="1600" dirty="0">
                <a:latin typeface="Frutiger LT 57 Cn" panose="020B0606020204020204" pitchFamily="34" charset="0"/>
              </a:rPr>
              <a:t>350 minutes / </a:t>
            </a:r>
          </a:p>
          <a:p>
            <a:pPr algn="ctr"/>
            <a:r>
              <a:rPr lang="en-GB" sz="1600" dirty="0">
                <a:latin typeface="Frutiger LT 57 Cn" panose="020B0606020204020204" pitchFamily="34" charset="0"/>
              </a:rPr>
              <a:t>5 hours 50 minutes</a:t>
            </a:r>
          </a:p>
        </p:txBody>
      </p:sp>
    </p:spTree>
    <p:extLst>
      <p:ext uri="{BB962C8B-B14F-4D97-AF65-F5344CB8AC3E}">
        <p14:creationId xmlns:p14="http://schemas.microsoft.com/office/powerpoint/2010/main" val="262908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Finding a Solution: Queue Time for Entry to the Park</a:t>
            </a:r>
          </a:p>
        </p:txBody>
      </p:sp>
      <p:pic>
        <p:nvPicPr>
          <p:cNvPr id="4" name="Picture 3">
            <a:extLst>
              <a:ext uri="{FF2B5EF4-FFF2-40B4-BE49-F238E27FC236}">
                <a16:creationId xmlns:a16="http://schemas.microsoft.com/office/drawing/2014/main" id="{0976A4E6-7C18-D486-E5BB-A76C1950091B}"/>
              </a:ext>
            </a:extLst>
          </p:cNvPr>
          <p:cNvPicPr>
            <a:picLocks noChangeAspect="1"/>
          </p:cNvPicPr>
          <p:nvPr/>
        </p:nvPicPr>
        <p:blipFill rotWithShape="1">
          <a:blip r:embed="rId2"/>
          <a:srcRect l="17374" t="7723" r="56074" b="55181"/>
          <a:stretch/>
        </p:blipFill>
        <p:spPr>
          <a:xfrm>
            <a:off x="3577590" y="2309019"/>
            <a:ext cx="5134684" cy="4246282"/>
          </a:xfrm>
          <a:prstGeom prst="rect">
            <a:avLst/>
          </a:prstGeom>
        </p:spPr>
      </p:pic>
      <p:sp>
        <p:nvSpPr>
          <p:cNvPr id="5" name="Oval 4">
            <a:extLst>
              <a:ext uri="{FF2B5EF4-FFF2-40B4-BE49-F238E27FC236}">
                <a16:creationId xmlns:a16="http://schemas.microsoft.com/office/drawing/2014/main" id="{AD4973BA-8A02-3D67-C900-2669E2B282CD}"/>
              </a:ext>
            </a:extLst>
          </p:cNvPr>
          <p:cNvSpPr/>
          <p:nvPr/>
        </p:nvSpPr>
        <p:spPr>
          <a:xfrm rot="16200000">
            <a:off x="5761648" y="1991614"/>
            <a:ext cx="766568" cy="2471813"/>
          </a:xfrm>
          <a:prstGeom prst="ellipse">
            <a:avLst/>
          </a:prstGeom>
          <a:noFill/>
          <a:ln w="38100">
            <a:solidFill>
              <a:srgbClr val="00B0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674A013-CDFB-1E69-C6C5-1A66C4683CA6}"/>
              </a:ext>
            </a:extLst>
          </p:cNvPr>
          <p:cNvSpPr txBox="1"/>
          <p:nvPr/>
        </p:nvSpPr>
        <p:spPr>
          <a:xfrm>
            <a:off x="2043690" y="3950508"/>
            <a:ext cx="1436038" cy="830997"/>
          </a:xfrm>
          <a:prstGeom prst="rect">
            <a:avLst/>
          </a:prstGeom>
          <a:noFill/>
        </p:spPr>
        <p:txBody>
          <a:bodyPr wrap="square" rtlCol="0">
            <a:spAutoFit/>
          </a:bodyPr>
          <a:lstStyle/>
          <a:p>
            <a:pPr algn="ctr"/>
            <a:r>
              <a:rPr lang="en-GB" sz="1600" u="sng" dirty="0">
                <a:latin typeface="Frutiger LT 57 Cn" panose="020B0606020204020204" pitchFamily="34" charset="0"/>
              </a:rPr>
              <a:t>Entry to the Park</a:t>
            </a:r>
          </a:p>
          <a:p>
            <a:pPr algn="ctr"/>
            <a:r>
              <a:rPr lang="en-GB" sz="1600" dirty="0">
                <a:latin typeface="Frutiger LT 57 Cn" panose="020B0606020204020204" pitchFamily="34" charset="0"/>
              </a:rPr>
              <a:t>30 minutes</a:t>
            </a:r>
          </a:p>
        </p:txBody>
      </p:sp>
      <p:pic>
        <p:nvPicPr>
          <p:cNvPr id="8" name="Picture 7" descr="A logo with purple squares&#10;&#10;AI-generated content may be incorrect.">
            <a:extLst>
              <a:ext uri="{FF2B5EF4-FFF2-40B4-BE49-F238E27FC236}">
                <a16:creationId xmlns:a16="http://schemas.microsoft.com/office/drawing/2014/main" id="{1A7F3631-109B-5EB2-0A0C-5EEC0887CE16}"/>
              </a:ext>
            </a:extLst>
          </p:cNvPr>
          <p:cNvPicPr>
            <a:picLocks noChangeAspect="1"/>
          </p:cNvPicPr>
          <p:nvPr/>
        </p:nvPicPr>
        <p:blipFill>
          <a:blip r:embed="rId3"/>
          <a:stretch>
            <a:fillRect/>
          </a:stretch>
        </p:blipFill>
        <p:spPr>
          <a:xfrm>
            <a:off x="4909025" y="4204247"/>
            <a:ext cx="2341014" cy="1178524"/>
          </a:xfrm>
          <a:prstGeom prst="rect">
            <a:avLst/>
          </a:prstGeom>
        </p:spPr>
      </p:pic>
    </p:spTree>
    <p:extLst>
      <p:ext uri="{BB962C8B-B14F-4D97-AF65-F5344CB8AC3E}">
        <p14:creationId xmlns:p14="http://schemas.microsoft.com/office/powerpoint/2010/main" val="127684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Finding a Solution: Lunch Break</a:t>
            </a:r>
          </a:p>
        </p:txBody>
      </p:sp>
      <p:pic>
        <p:nvPicPr>
          <p:cNvPr id="4" name="Content Placeholder 3">
            <a:extLst>
              <a:ext uri="{FF2B5EF4-FFF2-40B4-BE49-F238E27FC236}">
                <a16:creationId xmlns:a16="http://schemas.microsoft.com/office/drawing/2014/main" id="{D74B65D4-328E-6914-E4C2-C989CEA9908C}"/>
              </a:ext>
            </a:extLst>
          </p:cNvPr>
          <p:cNvPicPr>
            <a:picLocks noGrp="1" noChangeAspect="1"/>
          </p:cNvPicPr>
          <p:nvPr>
            <p:ph idx="1"/>
          </p:nvPr>
        </p:nvPicPr>
        <p:blipFill>
          <a:blip r:embed="rId2"/>
          <a:stretch>
            <a:fillRect/>
          </a:stretch>
        </p:blipFill>
        <p:spPr>
          <a:xfrm>
            <a:off x="3318208" y="2194878"/>
            <a:ext cx="7064904" cy="4068762"/>
          </a:xfrm>
          <a:prstGeom prst="rect">
            <a:avLst/>
          </a:prstGeom>
        </p:spPr>
      </p:pic>
      <p:sp>
        <p:nvSpPr>
          <p:cNvPr id="5" name="TextBox 4">
            <a:extLst>
              <a:ext uri="{FF2B5EF4-FFF2-40B4-BE49-F238E27FC236}">
                <a16:creationId xmlns:a16="http://schemas.microsoft.com/office/drawing/2014/main" id="{8ED746DF-973A-1D25-67F5-0AAB019C29F3}"/>
              </a:ext>
            </a:extLst>
          </p:cNvPr>
          <p:cNvSpPr txBox="1"/>
          <p:nvPr/>
        </p:nvSpPr>
        <p:spPr>
          <a:xfrm>
            <a:off x="838199" y="3140440"/>
            <a:ext cx="2275607" cy="584775"/>
          </a:xfrm>
          <a:prstGeom prst="rect">
            <a:avLst/>
          </a:prstGeom>
          <a:noFill/>
        </p:spPr>
        <p:txBody>
          <a:bodyPr wrap="square" rtlCol="0">
            <a:spAutoFit/>
          </a:bodyPr>
          <a:lstStyle/>
          <a:p>
            <a:pPr algn="ctr"/>
            <a:r>
              <a:rPr lang="en-GB" sz="1600" u="sng" dirty="0">
                <a:latin typeface="Frutiger LT 57 Cn" panose="020B0606020204020204" pitchFamily="34" charset="0"/>
              </a:rPr>
              <a:t>Lunch Break</a:t>
            </a:r>
          </a:p>
          <a:p>
            <a:pPr algn="ctr"/>
            <a:r>
              <a:rPr lang="en-GB" sz="1600" dirty="0">
                <a:latin typeface="Frutiger LT 57 Cn" panose="020B0606020204020204" pitchFamily="34" charset="0"/>
              </a:rPr>
              <a:t>30 minutes</a:t>
            </a:r>
          </a:p>
        </p:txBody>
      </p:sp>
    </p:spTree>
    <p:extLst>
      <p:ext uri="{BB962C8B-B14F-4D97-AF65-F5344CB8AC3E}">
        <p14:creationId xmlns:p14="http://schemas.microsoft.com/office/powerpoint/2010/main" val="3078189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Final Solution?</a:t>
            </a:r>
          </a:p>
        </p:txBody>
      </p:sp>
      <p:sp>
        <p:nvSpPr>
          <p:cNvPr id="4" name="Content Placeholder 13">
            <a:extLst>
              <a:ext uri="{FF2B5EF4-FFF2-40B4-BE49-F238E27FC236}">
                <a16:creationId xmlns:a16="http://schemas.microsoft.com/office/drawing/2014/main" id="{CE7AD1B1-F842-B553-3F31-14D6914F4C76}"/>
              </a:ext>
            </a:extLst>
          </p:cNvPr>
          <p:cNvSpPr txBox="1">
            <a:spLocks/>
          </p:cNvSpPr>
          <p:nvPr/>
        </p:nvSpPr>
        <p:spPr>
          <a:xfrm>
            <a:off x="4949190" y="2122805"/>
            <a:ext cx="3886200" cy="40227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u="sng">
                <a:latin typeface="Frutiger LT 57 Cn" panose="020B0606020204020204" pitchFamily="34" charset="0"/>
              </a:rPr>
              <a:t>Total Time at Hamilton’s Adventure Park </a:t>
            </a:r>
          </a:p>
          <a:p>
            <a:pPr marL="0" indent="0" algn="ctr">
              <a:buFont typeface="Arial" panose="020B0604020202020204" pitchFamily="34" charset="0"/>
              <a:buNone/>
            </a:pPr>
            <a:endParaRPr lang="en-GB" sz="2000" u="sng">
              <a:latin typeface="Frutiger LT 57 Cn" panose="020B0606020204020204" pitchFamily="34" charset="0"/>
            </a:endParaRPr>
          </a:p>
          <a:p>
            <a:pPr algn="ctr">
              <a:lnSpc>
                <a:spcPct val="100000"/>
              </a:lnSpc>
              <a:spcBef>
                <a:spcPts val="0"/>
              </a:spcBef>
            </a:pPr>
            <a:r>
              <a:rPr lang="en-GB" sz="2000">
                <a:latin typeface="Frutiger LT 57 Cn" panose="020B0606020204020204" pitchFamily="34" charset="0"/>
              </a:rPr>
              <a:t>477 minutes </a:t>
            </a:r>
          </a:p>
          <a:p>
            <a:pPr marL="0" indent="0" algn="ctr">
              <a:lnSpc>
                <a:spcPct val="100000"/>
              </a:lnSpc>
              <a:spcBef>
                <a:spcPts val="0"/>
              </a:spcBef>
              <a:buFont typeface="Arial" panose="020B0604020202020204" pitchFamily="34" charset="0"/>
              <a:buNone/>
            </a:pPr>
            <a:r>
              <a:rPr lang="en-GB" sz="2000">
                <a:latin typeface="Frutiger LT 57 Cn" panose="020B0606020204020204" pitchFamily="34" charset="0"/>
              </a:rPr>
              <a:t>(7 hours 57 minutes)</a:t>
            </a:r>
          </a:p>
          <a:p>
            <a:pPr algn="ctr"/>
            <a:endParaRPr lang="en-GB" sz="2000">
              <a:latin typeface="Frutiger LT 57 Cn" panose="020B0606020204020204" pitchFamily="34" charset="0"/>
            </a:endParaRPr>
          </a:p>
          <a:p>
            <a:pPr algn="ctr"/>
            <a:r>
              <a:rPr lang="en-GB" sz="2000">
                <a:solidFill>
                  <a:srgbClr val="0070C0"/>
                </a:solidFill>
                <a:latin typeface="Frutiger LT 57 Cn" panose="020B0606020204020204" pitchFamily="34" charset="0"/>
              </a:rPr>
              <a:t>How many hours will you suggest booking the coach for and when should the coach collect you from the Park Gates?</a:t>
            </a:r>
          </a:p>
          <a:p>
            <a:endParaRPr lang="en-GB" sz="2000" dirty="0"/>
          </a:p>
        </p:txBody>
      </p:sp>
      <p:grpSp>
        <p:nvGrpSpPr>
          <p:cNvPr id="5" name="Group 4">
            <a:extLst>
              <a:ext uri="{FF2B5EF4-FFF2-40B4-BE49-F238E27FC236}">
                <a16:creationId xmlns:a16="http://schemas.microsoft.com/office/drawing/2014/main" id="{24CF5A69-34D4-FBCF-6037-BA922291AE3E}"/>
              </a:ext>
            </a:extLst>
          </p:cNvPr>
          <p:cNvGrpSpPr/>
          <p:nvPr/>
        </p:nvGrpSpPr>
        <p:grpSpPr>
          <a:xfrm>
            <a:off x="547156" y="2391792"/>
            <a:ext cx="4004642" cy="3451457"/>
            <a:chOff x="248381" y="2084513"/>
            <a:chExt cx="4502216" cy="4120776"/>
          </a:xfrm>
        </p:grpSpPr>
        <p:sp>
          <p:nvSpPr>
            <p:cNvPr id="6" name="TextBox 5">
              <a:extLst>
                <a:ext uri="{FF2B5EF4-FFF2-40B4-BE49-F238E27FC236}">
                  <a16:creationId xmlns:a16="http://schemas.microsoft.com/office/drawing/2014/main" id="{4EB1C720-AD26-F2ED-5312-5DC931A3FEB3}"/>
                </a:ext>
              </a:extLst>
            </p:cNvPr>
            <p:cNvSpPr txBox="1"/>
            <p:nvPr/>
          </p:nvSpPr>
          <p:spPr>
            <a:xfrm>
              <a:off x="248381" y="3341078"/>
              <a:ext cx="4502215" cy="992147"/>
            </a:xfrm>
            <a:prstGeom prst="rect">
              <a:avLst/>
            </a:prstGeom>
            <a:noFill/>
          </p:spPr>
          <p:txBody>
            <a:bodyPr wrap="square" rtlCol="0">
              <a:spAutoFit/>
            </a:bodyPr>
            <a:lstStyle/>
            <a:p>
              <a:pPr algn="ctr"/>
              <a:r>
                <a:rPr lang="en-GB" sz="1600" u="sng" dirty="0">
                  <a:latin typeface="Frutiger LT 57 Cn" panose="020B0606020204020204" pitchFamily="34" charset="0"/>
                </a:rPr>
                <a:t>Queue/Ride Time for Attractions</a:t>
              </a:r>
            </a:p>
            <a:p>
              <a:pPr algn="ctr"/>
              <a:r>
                <a:rPr lang="en-GB" sz="1600" dirty="0">
                  <a:latin typeface="Frutiger LT 57 Cn" panose="020B0606020204020204" pitchFamily="34" charset="0"/>
                </a:rPr>
                <a:t>350 minutes </a:t>
              </a:r>
            </a:p>
            <a:p>
              <a:pPr algn="ctr"/>
              <a:r>
                <a:rPr lang="en-GB" sz="1600" dirty="0">
                  <a:latin typeface="Frutiger LT 57 Cn" panose="020B0606020204020204" pitchFamily="34" charset="0"/>
                </a:rPr>
                <a:t>(5 hours 50 minutes)</a:t>
              </a:r>
            </a:p>
          </p:txBody>
        </p:sp>
        <p:sp>
          <p:nvSpPr>
            <p:cNvPr id="7" name="TextBox 6">
              <a:extLst>
                <a:ext uri="{FF2B5EF4-FFF2-40B4-BE49-F238E27FC236}">
                  <a16:creationId xmlns:a16="http://schemas.microsoft.com/office/drawing/2014/main" id="{976D05CB-C0F1-7F29-5747-628C222F6105}"/>
                </a:ext>
              </a:extLst>
            </p:cNvPr>
            <p:cNvSpPr txBox="1"/>
            <p:nvPr/>
          </p:nvSpPr>
          <p:spPr>
            <a:xfrm>
              <a:off x="248381" y="4609346"/>
              <a:ext cx="4502216" cy="584775"/>
            </a:xfrm>
            <a:prstGeom prst="rect">
              <a:avLst/>
            </a:prstGeom>
            <a:noFill/>
          </p:spPr>
          <p:txBody>
            <a:bodyPr wrap="square" rtlCol="0">
              <a:spAutoFit/>
            </a:bodyPr>
            <a:lstStyle/>
            <a:p>
              <a:pPr algn="ctr"/>
              <a:r>
                <a:rPr lang="en-GB" sz="1600" u="sng" dirty="0">
                  <a:latin typeface="Frutiger LT 57 Cn" panose="020B0606020204020204" pitchFamily="34" charset="0"/>
                </a:rPr>
                <a:t>Entry to the Park</a:t>
              </a:r>
            </a:p>
            <a:p>
              <a:pPr algn="ctr"/>
              <a:r>
                <a:rPr lang="en-GB" sz="1600" dirty="0">
                  <a:latin typeface="Frutiger LT 57 Cn" panose="020B0606020204020204" pitchFamily="34" charset="0"/>
                </a:rPr>
                <a:t>30 minutes</a:t>
              </a:r>
            </a:p>
          </p:txBody>
        </p:sp>
        <p:sp>
          <p:nvSpPr>
            <p:cNvPr id="8" name="TextBox 7">
              <a:extLst>
                <a:ext uri="{FF2B5EF4-FFF2-40B4-BE49-F238E27FC236}">
                  <a16:creationId xmlns:a16="http://schemas.microsoft.com/office/drawing/2014/main" id="{768B46CC-9EB1-DDF2-B4CA-8EC6034E3C60}"/>
                </a:ext>
              </a:extLst>
            </p:cNvPr>
            <p:cNvSpPr txBox="1"/>
            <p:nvPr/>
          </p:nvSpPr>
          <p:spPr>
            <a:xfrm>
              <a:off x="248381" y="5620514"/>
              <a:ext cx="4502216" cy="584775"/>
            </a:xfrm>
            <a:prstGeom prst="rect">
              <a:avLst/>
            </a:prstGeom>
            <a:noFill/>
          </p:spPr>
          <p:txBody>
            <a:bodyPr wrap="square" rtlCol="0">
              <a:spAutoFit/>
            </a:bodyPr>
            <a:lstStyle/>
            <a:p>
              <a:pPr algn="ctr"/>
              <a:r>
                <a:rPr lang="en-GB" sz="1600" u="sng" dirty="0">
                  <a:latin typeface="Frutiger LT 57 Cn" panose="020B0606020204020204" pitchFamily="34" charset="0"/>
                </a:rPr>
                <a:t>Lunch Break</a:t>
              </a:r>
            </a:p>
            <a:p>
              <a:pPr algn="ctr"/>
              <a:r>
                <a:rPr lang="en-GB" sz="1600" dirty="0">
                  <a:latin typeface="Frutiger LT 57 Cn" panose="020B0606020204020204" pitchFamily="34" charset="0"/>
                </a:rPr>
                <a:t>30 minutes</a:t>
              </a:r>
            </a:p>
          </p:txBody>
        </p:sp>
        <p:sp>
          <p:nvSpPr>
            <p:cNvPr id="9" name="TextBox 8">
              <a:extLst>
                <a:ext uri="{FF2B5EF4-FFF2-40B4-BE49-F238E27FC236}">
                  <a16:creationId xmlns:a16="http://schemas.microsoft.com/office/drawing/2014/main" id="{3AA8B4A7-5B7A-42EA-B41F-C75AFACFD841}"/>
                </a:ext>
              </a:extLst>
            </p:cNvPr>
            <p:cNvSpPr txBox="1"/>
            <p:nvPr/>
          </p:nvSpPr>
          <p:spPr>
            <a:xfrm>
              <a:off x="248381" y="2084513"/>
              <a:ext cx="4502212" cy="992147"/>
            </a:xfrm>
            <a:prstGeom prst="rect">
              <a:avLst/>
            </a:prstGeom>
            <a:noFill/>
          </p:spPr>
          <p:txBody>
            <a:bodyPr wrap="square" rtlCol="0">
              <a:spAutoFit/>
            </a:bodyPr>
            <a:lstStyle/>
            <a:p>
              <a:pPr algn="ctr"/>
              <a:r>
                <a:rPr lang="en-GB" sz="1600" u="sng" dirty="0">
                  <a:latin typeface="Frutiger LT 57 Cn" panose="020B0606020204020204" pitchFamily="34" charset="0"/>
                </a:rPr>
                <a:t>Tour Time</a:t>
              </a:r>
            </a:p>
            <a:p>
              <a:pPr algn="ctr"/>
              <a:r>
                <a:rPr lang="en-GB" sz="1600" dirty="0">
                  <a:latin typeface="Frutiger LT 57 Cn" panose="020B0606020204020204" pitchFamily="34" charset="0"/>
                </a:rPr>
                <a:t>67 minutes </a:t>
              </a:r>
            </a:p>
            <a:p>
              <a:pPr algn="ctr"/>
              <a:r>
                <a:rPr lang="en-GB" sz="1600" dirty="0">
                  <a:latin typeface="Frutiger LT 57 Cn" panose="020B0606020204020204" pitchFamily="34" charset="0"/>
                </a:rPr>
                <a:t>(1 hour 7 minutes)</a:t>
              </a:r>
            </a:p>
          </p:txBody>
        </p:sp>
        <p:sp>
          <p:nvSpPr>
            <p:cNvPr id="10" name="TextBox 9">
              <a:extLst>
                <a:ext uri="{FF2B5EF4-FFF2-40B4-BE49-F238E27FC236}">
                  <a16:creationId xmlns:a16="http://schemas.microsoft.com/office/drawing/2014/main" id="{D37ED1A6-B491-B2CD-BDF3-7C4F60E4DB6B}"/>
                </a:ext>
              </a:extLst>
            </p:cNvPr>
            <p:cNvSpPr txBox="1"/>
            <p:nvPr/>
          </p:nvSpPr>
          <p:spPr>
            <a:xfrm>
              <a:off x="2153015" y="2763901"/>
              <a:ext cx="692944" cy="646331"/>
            </a:xfrm>
            <a:prstGeom prst="rect">
              <a:avLst/>
            </a:prstGeom>
            <a:noFill/>
          </p:spPr>
          <p:txBody>
            <a:bodyPr wrap="square" rtlCol="0">
              <a:spAutoFit/>
            </a:bodyPr>
            <a:lstStyle/>
            <a:p>
              <a:pPr algn="ctr"/>
              <a:r>
                <a:rPr lang="en-GB" sz="3600" dirty="0">
                  <a:solidFill>
                    <a:srgbClr val="0070C0"/>
                  </a:solidFill>
                  <a:latin typeface="Frutiger LT 57 Cn" panose="020B0606020204020204" pitchFamily="34" charset="0"/>
                </a:rPr>
                <a:t>+</a:t>
              </a:r>
            </a:p>
          </p:txBody>
        </p:sp>
        <p:sp>
          <p:nvSpPr>
            <p:cNvPr id="11" name="TextBox 10">
              <a:extLst>
                <a:ext uri="{FF2B5EF4-FFF2-40B4-BE49-F238E27FC236}">
                  <a16:creationId xmlns:a16="http://schemas.microsoft.com/office/drawing/2014/main" id="{59BE506D-FF66-7CDB-C47B-52E6FF511DEC}"/>
                </a:ext>
              </a:extLst>
            </p:cNvPr>
            <p:cNvSpPr txBox="1"/>
            <p:nvPr/>
          </p:nvSpPr>
          <p:spPr>
            <a:xfrm>
              <a:off x="2153015" y="4009332"/>
              <a:ext cx="692944" cy="646331"/>
            </a:xfrm>
            <a:prstGeom prst="rect">
              <a:avLst/>
            </a:prstGeom>
            <a:noFill/>
          </p:spPr>
          <p:txBody>
            <a:bodyPr wrap="square" rtlCol="0">
              <a:spAutoFit/>
            </a:bodyPr>
            <a:lstStyle/>
            <a:p>
              <a:pPr algn="ctr"/>
              <a:r>
                <a:rPr lang="en-GB" sz="3600" dirty="0">
                  <a:solidFill>
                    <a:srgbClr val="0070C0"/>
                  </a:solidFill>
                  <a:latin typeface="Frutiger LT 57 Cn" panose="020B0606020204020204" pitchFamily="34" charset="0"/>
                </a:rPr>
                <a:t>+</a:t>
              </a:r>
            </a:p>
          </p:txBody>
        </p:sp>
        <p:sp>
          <p:nvSpPr>
            <p:cNvPr id="12" name="TextBox 11">
              <a:extLst>
                <a:ext uri="{FF2B5EF4-FFF2-40B4-BE49-F238E27FC236}">
                  <a16:creationId xmlns:a16="http://schemas.microsoft.com/office/drawing/2014/main" id="{66BC7E69-BB51-AC09-6C44-CEA488BF8457}"/>
                </a:ext>
              </a:extLst>
            </p:cNvPr>
            <p:cNvSpPr txBox="1"/>
            <p:nvPr/>
          </p:nvSpPr>
          <p:spPr>
            <a:xfrm>
              <a:off x="2153015" y="5042512"/>
              <a:ext cx="692944" cy="646331"/>
            </a:xfrm>
            <a:prstGeom prst="rect">
              <a:avLst/>
            </a:prstGeom>
            <a:noFill/>
          </p:spPr>
          <p:txBody>
            <a:bodyPr wrap="square" rtlCol="0">
              <a:spAutoFit/>
            </a:bodyPr>
            <a:lstStyle/>
            <a:p>
              <a:pPr algn="ctr"/>
              <a:r>
                <a:rPr lang="en-GB" sz="3600" dirty="0">
                  <a:solidFill>
                    <a:srgbClr val="0070C0"/>
                  </a:solidFill>
                  <a:latin typeface="Frutiger LT 57 Cn" panose="020B0606020204020204" pitchFamily="34" charset="0"/>
                </a:rPr>
                <a:t>+</a:t>
              </a:r>
            </a:p>
          </p:txBody>
        </p:sp>
      </p:grpSp>
    </p:spTree>
    <p:extLst>
      <p:ext uri="{BB962C8B-B14F-4D97-AF65-F5344CB8AC3E}">
        <p14:creationId xmlns:p14="http://schemas.microsoft.com/office/powerpoint/2010/main" val="7276638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TSP Application</a:t>
            </a:r>
          </a:p>
        </p:txBody>
      </p:sp>
      <p:sp>
        <p:nvSpPr>
          <p:cNvPr id="4" name="Content Placeholder 8">
            <a:extLst>
              <a:ext uri="{FF2B5EF4-FFF2-40B4-BE49-F238E27FC236}">
                <a16:creationId xmlns:a16="http://schemas.microsoft.com/office/drawing/2014/main" id="{7D6E5659-F704-6FCA-9A88-18AE2479AEC1}"/>
              </a:ext>
            </a:extLst>
          </p:cNvPr>
          <p:cNvSpPr>
            <a:spLocks noGrp="1"/>
          </p:cNvSpPr>
          <p:nvPr>
            <p:ph sz="half" idx="1"/>
          </p:nvPr>
        </p:nvSpPr>
        <p:spPr>
          <a:xfrm>
            <a:off x="838200" y="2155378"/>
            <a:ext cx="3886200" cy="4022725"/>
          </a:xfrm>
        </p:spPr>
        <p:txBody>
          <a:bodyPr>
            <a:normAutofit fontScale="85000" lnSpcReduction="10000"/>
          </a:bodyPr>
          <a:lstStyle/>
          <a:p>
            <a:pPr marL="0" indent="0">
              <a:buClr>
                <a:schemeClr val="bg2">
                  <a:lumMod val="25000"/>
                </a:schemeClr>
              </a:buClr>
              <a:buNone/>
            </a:pPr>
            <a:r>
              <a:rPr lang="en-GB" sz="2400" b="0" dirty="0"/>
              <a:t>T.S.P. and other network algorithms are extremely valuable assets within software for haulage companies, supermarkets, delivery companies, etc.</a:t>
            </a:r>
          </a:p>
          <a:p>
            <a:pPr marL="0" indent="0">
              <a:buClr>
                <a:schemeClr val="bg2">
                  <a:lumMod val="25000"/>
                </a:schemeClr>
              </a:buClr>
              <a:buNone/>
            </a:pPr>
            <a:endParaRPr lang="en-GB" sz="2400" b="0" dirty="0"/>
          </a:p>
          <a:p>
            <a:pPr marL="0" indent="0">
              <a:buClr>
                <a:schemeClr val="bg2">
                  <a:lumMod val="25000"/>
                </a:schemeClr>
              </a:buClr>
              <a:buNone/>
            </a:pPr>
            <a:r>
              <a:rPr lang="en-GB" sz="2400" b="0" dirty="0"/>
              <a:t>Companies employ Logistics Managers to design their routes in order to make savings and increase profit.  Logistics Managers can earn in excess of £40,000 p/a</a:t>
            </a:r>
          </a:p>
          <a:p>
            <a:pPr marL="0" indent="0">
              <a:buClr>
                <a:schemeClr val="bg2">
                  <a:lumMod val="25000"/>
                </a:schemeClr>
              </a:buClr>
              <a:buNone/>
            </a:pPr>
            <a:endParaRPr lang="en-GB" dirty="0"/>
          </a:p>
          <a:p>
            <a:pPr>
              <a:buClr>
                <a:schemeClr val="bg2">
                  <a:lumMod val="25000"/>
                </a:schemeClr>
              </a:buClr>
              <a:buFont typeface="Calibri" panose="020F0502020204030204" pitchFamily="34" charset="0"/>
              <a:buChar char="∞"/>
            </a:pPr>
            <a:endParaRPr lang="en-GB" sz="1400" dirty="0"/>
          </a:p>
          <a:p>
            <a:endParaRPr lang="en-GB" dirty="0"/>
          </a:p>
        </p:txBody>
      </p:sp>
      <p:pic>
        <p:nvPicPr>
          <p:cNvPr id="5" name="Picture 2" descr="http://cdn.morguefile.com/imageData/public/files/s/saffrodite/preview/fldr_2008_11_28/file0001018471119.jpg">
            <a:extLst>
              <a:ext uri="{FF2B5EF4-FFF2-40B4-BE49-F238E27FC236}">
                <a16:creationId xmlns:a16="http://schemas.microsoft.com/office/drawing/2014/main" id="{753A21E0-B1C1-6BF9-2E74-43D7D82727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527" r="10177"/>
          <a:stretch/>
        </p:blipFill>
        <p:spPr bwMode="auto">
          <a:xfrm>
            <a:off x="4838700" y="2458937"/>
            <a:ext cx="3886200" cy="3415607"/>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2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Operational Research</a:t>
            </a:r>
          </a:p>
        </p:txBody>
      </p:sp>
      <p:sp>
        <p:nvSpPr>
          <p:cNvPr id="5" name="Content Placeholder 2">
            <a:extLst>
              <a:ext uri="{FF2B5EF4-FFF2-40B4-BE49-F238E27FC236}">
                <a16:creationId xmlns:a16="http://schemas.microsoft.com/office/drawing/2014/main" id="{4A26461C-4F8D-3B67-B02F-17830D7BCF59}"/>
              </a:ext>
            </a:extLst>
          </p:cNvPr>
          <p:cNvSpPr>
            <a:spLocks noGrp="1"/>
          </p:cNvSpPr>
          <p:nvPr>
            <p:ph idx="1"/>
          </p:nvPr>
        </p:nvSpPr>
        <p:spPr>
          <a:xfrm>
            <a:off x="838200" y="2506662"/>
            <a:ext cx="10515600" cy="4351338"/>
          </a:xfrm>
        </p:spPr>
        <p:txBody>
          <a:bodyPr lIns="0">
            <a:normAutofit/>
          </a:bodyPr>
          <a:lstStyle/>
          <a:p>
            <a:pPr marL="0" indent="0">
              <a:buClr>
                <a:srgbClr val="005892"/>
              </a:buClr>
              <a:buNone/>
            </a:pPr>
            <a:r>
              <a:rPr lang="en-GB" sz="2400" b="0" dirty="0"/>
              <a:t>Operational research (OR) is the application of mathematical methods and advanced analysis to improve decision-making</a:t>
            </a:r>
          </a:p>
          <a:p>
            <a:pPr marL="0" indent="0">
              <a:buClr>
                <a:srgbClr val="005892"/>
              </a:buClr>
              <a:buNone/>
            </a:pPr>
            <a:endParaRPr lang="en-GB" sz="2400" dirty="0"/>
          </a:p>
          <a:p>
            <a:pPr marL="0" indent="0">
              <a:buClr>
                <a:srgbClr val="005892"/>
              </a:buClr>
              <a:buNone/>
            </a:pPr>
            <a:r>
              <a:rPr lang="en-GB" sz="2400" dirty="0"/>
              <a:t>Or:</a:t>
            </a:r>
          </a:p>
          <a:p>
            <a:pPr marL="0" indent="0">
              <a:buClr>
                <a:srgbClr val="005892"/>
              </a:buClr>
              <a:buNone/>
            </a:pPr>
            <a:endParaRPr lang="en-GB" sz="2400" dirty="0"/>
          </a:p>
          <a:p>
            <a:pPr marL="0" indent="0">
              <a:buClr>
                <a:srgbClr val="005892"/>
              </a:buClr>
              <a:buNone/>
            </a:pPr>
            <a:r>
              <a:rPr lang="en-GB" sz="2400" dirty="0"/>
              <a:t>‘The science of better decision-making’</a:t>
            </a:r>
            <a:endParaRPr lang="en-GB" sz="2400" b="0" dirty="0"/>
          </a:p>
          <a:p>
            <a:pPr>
              <a:buClr>
                <a:srgbClr val="005892"/>
              </a:buClr>
            </a:pPr>
            <a:endParaRPr lang="en-GB" sz="2400" dirty="0"/>
          </a:p>
          <a:p>
            <a:pPr>
              <a:buNone/>
            </a:pPr>
            <a:endParaRPr lang="en-GB" sz="2400" b="0" dirty="0"/>
          </a:p>
        </p:txBody>
      </p:sp>
      <p:pic>
        <p:nvPicPr>
          <p:cNvPr id="6" name="Picture 5">
            <a:extLst>
              <a:ext uri="{FF2B5EF4-FFF2-40B4-BE49-F238E27FC236}">
                <a16:creationId xmlns:a16="http://schemas.microsoft.com/office/drawing/2014/main" id="{EA683916-686B-2F55-4C3B-383DD87CBE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7394" y="3526632"/>
            <a:ext cx="3467098" cy="2311398"/>
          </a:xfrm>
          <a:prstGeom prst="rect">
            <a:avLst/>
          </a:prstGeom>
        </p:spPr>
      </p:pic>
    </p:spTree>
    <p:extLst>
      <p:ext uri="{BB962C8B-B14F-4D97-AF65-F5344CB8AC3E}">
        <p14:creationId xmlns:p14="http://schemas.microsoft.com/office/powerpoint/2010/main" val="160025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Supermarkets</a:t>
            </a:r>
          </a:p>
        </p:txBody>
      </p:sp>
      <p:pic>
        <p:nvPicPr>
          <p:cNvPr id="6" name="Picture 5">
            <a:extLst>
              <a:ext uri="{FF2B5EF4-FFF2-40B4-BE49-F238E27FC236}">
                <a16:creationId xmlns:a16="http://schemas.microsoft.com/office/drawing/2014/main" id="{4ECB85C0-9EC3-F6F8-C145-FB9133CDB5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5884" y="2502936"/>
            <a:ext cx="3953829" cy="2565229"/>
          </a:xfrm>
          <a:prstGeom prst="rect">
            <a:avLst/>
          </a:prstGeom>
        </p:spPr>
      </p:pic>
      <p:sp>
        <p:nvSpPr>
          <p:cNvPr id="7" name="Content Placeholder 2">
            <a:extLst>
              <a:ext uri="{FF2B5EF4-FFF2-40B4-BE49-F238E27FC236}">
                <a16:creationId xmlns:a16="http://schemas.microsoft.com/office/drawing/2014/main" id="{3FC5294B-0E89-CFC2-9686-7B472021FD1F}"/>
              </a:ext>
            </a:extLst>
          </p:cNvPr>
          <p:cNvSpPr txBox="1">
            <a:spLocks/>
          </p:cNvSpPr>
          <p:nvPr/>
        </p:nvSpPr>
        <p:spPr>
          <a:xfrm>
            <a:off x="838200" y="2502936"/>
            <a:ext cx="6637684" cy="3200104"/>
          </a:xfrm>
          <a:prstGeom prst="rect">
            <a:avLst/>
          </a:prstGeom>
        </p:spPr>
        <p:txBody>
          <a:bodyPr vert="horz" wrap="square" lIns="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Understanding people’s buying patterns</a:t>
            </a:r>
          </a:p>
          <a:p>
            <a:pPr lvl="1">
              <a:spcBef>
                <a:spcPts val="0"/>
              </a:spcBef>
              <a:buClr>
                <a:srgbClr val="005892"/>
              </a:buClr>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Determining the number of staff needed on checkout and when</a:t>
            </a:r>
          </a:p>
          <a:p>
            <a:pPr marL="457200" lvl="1" indent="0">
              <a:spcBef>
                <a:spcPts val="0"/>
              </a:spcBef>
              <a:buClr>
                <a:srgbClr val="005892"/>
              </a:buClr>
              <a:buNone/>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Calculating order quantities and delivery times</a:t>
            </a:r>
          </a:p>
          <a:p>
            <a:pPr marL="800100" lvl="1" indent="-342900">
              <a:buClr>
                <a:schemeClr val="accent1"/>
              </a:buClr>
              <a:buFont typeface="Calibri" panose="020F0502020204030204" pitchFamily="34" charset="0"/>
              <a:buChar char="√"/>
            </a:pPr>
            <a:endParaRPr lang="en-GB" sz="20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867018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P vs NP Problem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The Problem:</a:t>
            </a:r>
          </a:p>
          <a:p>
            <a:pPr marL="0" indent="0">
              <a:buNone/>
            </a:pPr>
            <a:endParaRPr lang="en-GB" dirty="0"/>
          </a:p>
          <a:p>
            <a:r>
              <a:rPr lang="en-GB" b="0" dirty="0"/>
              <a:t>If it is easy to check that a solution to a problem is correct, is it also easy to solve the problem? </a:t>
            </a:r>
          </a:p>
          <a:p>
            <a:pPr marL="0" indent="0">
              <a:buNone/>
            </a:pPr>
            <a:endParaRPr lang="en-US" dirty="0"/>
          </a:p>
        </p:txBody>
      </p:sp>
      <p:pic>
        <p:nvPicPr>
          <p:cNvPr id="6" name="Picture 2" descr="Image result for jigsaw">
            <a:extLst>
              <a:ext uri="{FF2B5EF4-FFF2-40B4-BE49-F238E27FC236}">
                <a16:creationId xmlns:a16="http://schemas.microsoft.com/office/drawing/2014/main" id="{9EA5EA87-4251-5D3D-3719-F2E0DE251C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86254">
            <a:off x="6719246" y="4329267"/>
            <a:ext cx="2094614" cy="1440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610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Airlines</a:t>
            </a:r>
          </a:p>
        </p:txBody>
      </p:sp>
      <p:sp>
        <p:nvSpPr>
          <p:cNvPr id="4" name="Content Placeholder 2">
            <a:extLst>
              <a:ext uri="{FF2B5EF4-FFF2-40B4-BE49-F238E27FC236}">
                <a16:creationId xmlns:a16="http://schemas.microsoft.com/office/drawing/2014/main" id="{4E7E9875-29B0-9FBB-9E53-5F21C24480ED}"/>
              </a:ext>
            </a:extLst>
          </p:cNvPr>
          <p:cNvSpPr>
            <a:spLocks noGrp="1"/>
          </p:cNvSpPr>
          <p:nvPr>
            <p:ph idx="1"/>
          </p:nvPr>
        </p:nvSpPr>
        <p:spPr>
          <a:xfrm>
            <a:off x="5220419" y="2309019"/>
            <a:ext cx="6133381" cy="3200104"/>
          </a:xfrm>
        </p:spPr>
        <p:txBody>
          <a:bodyPr>
            <a:normAutofit/>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AAB59648-8091-DC44-B718-504541B7F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886" y="2418955"/>
            <a:ext cx="3917830" cy="2611621"/>
          </a:xfrm>
          <a:prstGeom prst="rect">
            <a:avLst/>
          </a:prstGeom>
        </p:spPr>
      </p:pic>
    </p:spTree>
    <p:extLst>
      <p:ext uri="{BB962C8B-B14F-4D97-AF65-F5344CB8AC3E}">
        <p14:creationId xmlns:p14="http://schemas.microsoft.com/office/powerpoint/2010/main" val="10574385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Healthcare</a:t>
            </a:r>
          </a:p>
        </p:txBody>
      </p:sp>
      <p:sp>
        <p:nvSpPr>
          <p:cNvPr id="4" name="Content Placeholder 2">
            <a:extLst>
              <a:ext uri="{FF2B5EF4-FFF2-40B4-BE49-F238E27FC236}">
                <a16:creationId xmlns:a16="http://schemas.microsoft.com/office/drawing/2014/main" id="{135223CC-2D48-5EBB-0551-715F95B77354}"/>
              </a:ext>
            </a:extLst>
          </p:cNvPr>
          <p:cNvSpPr>
            <a:spLocks noGrp="1"/>
          </p:cNvSpPr>
          <p:nvPr>
            <p:ph idx="1"/>
          </p:nvPr>
        </p:nvSpPr>
        <p:spPr>
          <a:xfrm>
            <a:off x="388258" y="2069056"/>
            <a:ext cx="6157822" cy="3200104"/>
          </a:xfrm>
        </p:spPr>
        <p:txBody>
          <a:bodyPr>
            <a:normAutofit lnSpcReduction="10000"/>
          </a:bodyPr>
          <a:lstStyle/>
          <a:p>
            <a:pPr marL="457200" lvl="1" indent="0">
              <a:buClr>
                <a:srgbClr val="005892"/>
              </a:buClr>
              <a:buNone/>
            </a:pPr>
            <a:r>
              <a:rPr lang="en-GB" sz="2800" dirty="0"/>
              <a:t>Moving people through waiting lists as quickly as possible</a:t>
            </a:r>
          </a:p>
          <a:p>
            <a:pPr lvl="1">
              <a:buClr>
                <a:srgbClr val="005892"/>
              </a:buClr>
            </a:pPr>
            <a:endParaRPr lang="en-GB" sz="2800" dirty="0"/>
          </a:p>
          <a:p>
            <a:pPr marL="457200" lvl="1" indent="0">
              <a:buClr>
                <a:srgbClr val="005892"/>
              </a:buClr>
              <a:buNone/>
            </a:pPr>
            <a:r>
              <a:rPr lang="en-GB" sz="2800" dirty="0"/>
              <a:t>Using hospital resources as efficiently as possible</a:t>
            </a:r>
          </a:p>
          <a:p>
            <a:pPr lvl="1">
              <a:buClr>
                <a:srgbClr val="005892"/>
              </a:buClr>
            </a:pPr>
            <a:endParaRPr lang="en-GB" sz="2800" dirty="0"/>
          </a:p>
          <a:p>
            <a:pPr marL="457200" lvl="1" indent="0">
              <a:buClr>
                <a:srgbClr val="005892"/>
              </a:buClr>
              <a:buNone/>
            </a:pPr>
            <a:r>
              <a:rPr lang="en-GB" sz="2800" dirty="0"/>
              <a:t>Increasing the number of transplant operations</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EB497A78-B543-8C8F-1CE1-B04A65CB86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198156"/>
            <a:ext cx="4606506" cy="3071004"/>
          </a:xfrm>
          <a:prstGeom prst="rect">
            <a:avLst/>
          </a:prstGeom>
        </p:spPr>
      </p:pic>
    </p:spTree>
    <p:extLst>
      <p:ext uri="{BB962C8B-B14F-4D97-AF65-F5344CB8AC3E}">
        <p14:creationId xmlns:p14="http://schemas.microsoft.com/office/powerpoint/2010/main" val="39852697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When is OR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131400" indent="0">
              <a:lnSpc>
                <a:spcPct val="120000"/>
              </a:lnSpc>
              <a:spcBef>
                <a:spcPts val="0"/>
              </a:spcBef>
              <a:buClr>
                <a:srgbClr val="005892"/>
              </a:buClr>
              <a:buNone/>
            </a:pPr>
            <a:r>
              <a:rPr lang="en-GB" sz="2800" dirty="0"/>
              <a:t>When</a:t>
            </a:r>
            <a:r>
              <a:rPr lang="en-GB" sz="2800" b="0" dirty="0"/>
              <a:t> a decision is </a:t>
            </a:r>
            <a:r>
              <a:rPr lang="en-GB" sz="2800" dirty="0">
                <a:solidFill>
                  <a:srgbClr val="773580"/>
                </a:solidFill>
              </a:rPr>
              <a:t>complex</a:t>
            </a:r>
            <a:r>
              <a:rPr lang="en-GB" sz="2800" b="0" dirty="0"/>
              <a:t> or it’s </a:t>
            </a:r>
            <a:r>
              <a:rPr lang="en-GB" sz="2800" dirty="0">
                <a:solidFill>
                  <a:srgbClr val="773580"/>
                </a:solidFill>
              </a:rPr>
              <a:t>unclear</a:t>
            </a:r>
            <a:r>
              <a:rPr lang="en-GB" sz="2800" b="0" dirty="0"/>
              <a:t> what the main problem is</a:t>
            </a:r>
          </a:p>
          <a:p>
            <a:pPr marL="588600" indent="-457200">
              <a:lnSpc>
                <a:spcPct val="120000"/>
              </a:lnSpc>
              <a:spcBef>
                <a:spcPts val="0"/>
              </a:spcBef>
              <a:buClr>
                <a:srgbClr val="005892"/>
              </a:buClr>
            </a:pPr>
            <a:endParaRPr lang="en-GB" sz="2800" b="0" dirty="0"/>
          </a:p>
          <a:p>
            <a:pPr marL="131400" indent="0">
              <a:lnSpc>
                <a:spcPct val="120000"/>
              </a:lnSpc>
              <a:spcBef>
                <a:spcPts val="0"/>
              </a:spcBef>
              <a:buClr>
                <a:srgbClr val="005892"/>
              </a:buClr>
              <a:buNone/>
            </a:pPr>
            <a:r>
              <a:rPr lang="en-GB" sz="2800" dirty="0"/>
              <a:t>When you don’t know how well things are working or </a:t>
            </a:r>
            <a:r>
              <a:rPr lang="en-GB" sz="2800" dirty="0">
                <a:solidFill>
                  <a:srgbClr val="773580"/>
                </a:solidFill>
              </a:rPr>
              <a:t>think they could work better</a:t>
            </a:r>
          </a:p>
          <a:p>
            <a:pPr marL="0" indent="0">
              <a:buNone/>
            </a:pPr>
            <a:endParaRPr lang="en-US" sz="2800" dirty="0"/>
          </a:p>
        </p:txBody>
      </p:sp>
    </p:spTree>
    <p:extLst>
      <p:ext uri="{BB962C8B-B14F-4D97-AF65-F5344CB8AC3E}">
        <p14:creationId xmlns:p14="http://schemas.microsoft.com/office/powerpoint/2010/main" val="21873056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What OR techniques are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buClr>
                <a:srgbClr val="005892"/>
              </a:buClr>
              <a:buNone/>
            </a:pPr>
            <a:r>
              <a:rPr lang="en-GB" sz="2800" dirty="0">
                <a:solidFill>
                  <a:srgbClr val="773580"/>
                </a:solidFill>
              </a:rPr>
              <a:t>Simulation</a:t>
            </a:r>
            <a:r>
              <a:rPr lang="en-GB" sz="2800" dirty="0"/>
              <a:t> is used to try different solutions and answers the “What if…?” question. </a:t>
            </a:r>
          </a:p>
          <a:p>
            <a:pPr>
              <a:buClr>
                <a:srgbClr val="005892"/>
              </a:buClr>
            </a:pPr>
            <a:endParaRPr lang="en-GB" sz="2800" dirty="0"/>
          </a:p>
          <a:p>
            <a:pPr marL="0" indent="0">
              <a:buClr>
                <a:srgbClr val="005892"/>
              </a:buClr>
              <a:buNone/>
            </a:pPr>
            <a:r>
              <a:rPr lang="en-GB" sz="2800" dirty="0">
                <a:solidFill>
                  <a:srgbClr val="773580"/>
                </a:solidFill>
              </a:rPr>
              <a:t>Optimisation</a:t>
            </a:r>
            <a:r>
              <a:rPr lang="en-GB" sz="2800" dirty="0"/>
              <a:t> uses problem solving to achieve the best outcome.</a:t>
            </a:r>
          </a:p>
          <a:p>
            <a:pPr marL="0" indent="0">
              <a:buClr>
                <a:srgbClr val="005892"/>
              </a:buClr>
              <a:buNone/>
            </a:pPr>
            <a:endParaRPr lang="en-GB" sz="2800" dirty="0">
              <a:highlight>
                <a:srgbClr val="FFFF00"/>
              </a:highlight>
            </a:endParaRPr>
          </a:p>
          <a:p>
            <a:pPr marL="0" indent="0">
              <a:buClr>
                <a:srgbClr val="005892"/>
              </a:buClr>
              <a:buNone/>
            </a:pPr>
            <a:r>
              <a:rPr lang="en-GB" sz="2800" dirty="0">
                <a:solidFill>
                  <a:srgbClr val="773580"/>
                </a:solidFill>
              </a:rPr>
              <a:t>Forecasting</a:t>
            </a:r>
            <a:r>
              <a:rPr lang="en-GB" sz="2800" dirty="0"/>
              <a:t> is used to estimate unknown outcomes with more accuracy.</a:t>
            </a:r>
          </a:p>
          <a:p>
            <a:pPr marL="0" indent="0">
              <a:buClr>
                <a:srgbClr val="005892"/>
              </a:buClr>
              <a:buNone/>
            </a:pPr>
            <a:endParaRPr lang="en-GB" sz="2800" dirty="0"/>
          </a:p>
          <a:p>
            <a:pPr>
              <a:buClr>
                <a:srgbClr val="005892"/>
              </a:buClr>
            </a:pPr>
            <a:endParaRPr lang="en-GB" sz="2800" dirty="0"/>
          </a:p>
          <a:p>
            <a:pPr marL="0" indent="0">
              <a:buNone/>
            </a:pPr>
            <a:endParaRPr lang="en-US" sz="2800" dirty="0"/>
          </a:p>
        </p:txBody>
      </p:sp>
    </p:spTree>
    <p:extLst>
      <p:ext uri="{BB962C8B-B14F-4D97-AF65-F5344CB8AC3E}">
        <p14:creationId xmlns:p14="http://schemas.microsoft.com/office/powerpoint/2010/main" val="27371123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Where can OR take you?</a:t>
            </a:r>
          </a:p>
        </p:txBody>
      </p:sp>
      <p:pic>
        <p:nvPicPr>
          <p:cNvPr id="4" name="Picture 50" descr="Image result for amey consulting logo">
            <a:extLst>
              <a:ext uri="{FF2B5EF4-FFF2-40B4-BE49-F238E27FC236}">
                <a16:creationId xmlns:a16="http://schemas.microsoft.com/office/drawing/2014/main" id="{7F916BCC-B19E-FF65-1695-D8C7E667126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42410" y="317736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tesco logo">
            <a:extLst>
              <a:ext uri="{FF2B5EF4-FFF2-40B4-BE49-F238E27FC236}">
                <a16:creationId xmlns:a16="http://schemas.microsoft.com/office/drawing/2014/main" id="{ED6B46AC-5B3F-3810-775A-9E4D1F055FE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88760" y="260840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Image result for british airways logo">
            <a:extLst>
              <a:ext uri="{FF2B5EF4-FFF2-40B4-BE49-F238E27FC236}">
                <a16:creationId xmlns:a16="http://schemas.microsoft.com/office/drawing/2014/main" id="{294917D6-76AC-4471-5F59-8D0DFD9BE33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47727" y="565048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Image result for movement strategies">
            <a:extLst>
              <a:ext uri="{FF2B5EF4-FFF2-40B4-BE49-F238E27FC236}">
                <a16:creationId xmlns:a16="http://schemas.microsoft.com/office/drawing/2014/main" id="{4F94DF6E-9CE4-B80C-1AE2-A75EAA5519E0}"/>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92295" y="425887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4" descr="Image result for nats logo">
            <a:extLst>
              <a:ext uri="{FF2B5EF4-FFF2-40B4-BE49-F238E27FC236}">
                <a16:creationId xmlns:a16="http://schemas.microsoft.com/office/drawing/2014/main" id="{CB69DBA5-F20B-CB9A-A032-1F9158C2F55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23838" y="501169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Image result for dstl">
            <a:extLst>
              <a:ext uri="{FF2B5EF4-FFF2-40B4-BE49-F238E27FC236}">
                <a16:creationId xmlns:a16="http://schemas.microsoft.com/office/drawing/2014/main" id="{517D30C9-CC21-A684-E0BA-8690A231C2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5552" y="344289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2" descr="Image result for bt logo">
            <a:extLst>
              <a:ext uri="{FF2B5EF4-FFF2-40B4-BE49-F238E27FC236}">
                <a16:creationId xmlns:a16="http://schemas.microsoft.com/office/drawing/2014/main" id="{AB081E5D-93E1-E51B-6469-2458FB56C2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45959" y="512303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4" descr="Image result for home office logo">
            <a:extLst>
              <a:ext uri="{FF2B5EF4-FFF2-40B4-BE49-F238E27FC236}">
                <a16:creationId xmlns:a16="http://schemas.microsoft.com/office/drawing/2014/main" id="{880EFB32-7170-FECC-5612-B223681AE68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05065" y="289713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0" descr="Image result for bae systems logo">
            <a:extLst>
              <a:ext uri="{FF2B5EF4-FFF2-40B4-BE49-F238E27FC236}">
                <a16:creationId xmlns:a16="http://schemas.microsoft.com/office/drawing/2014/main" id="{1111E69C-AC2F-91B4-4358-9A87BDED352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510" y="261811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4" descr="Image result for ons logo">
            <a:extLst>
              <a:ext uri="{FF2B5EF4-FFF2-40B4-BE49-F238E27FC236}">
                <a16:creationId xmlns:a16="http://schemas.microsoft.com/office/drawing/2014/main" id="{0D0EF209-17E0-B301-FA4F-174A187CD55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392" y="565048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6" descr="Image result for asda logo">
            <a:extLst>
              <a:ext uri="{FF2B5EF4-FFF2-40B4-BE49-F238E27FC236}">
                <a16:creationId xmlns:a16="http://schemas.microsoft.com/office/drawing/2014/main" id="{9B7537E6-70C4-3D27-6F3E-1E4B8B8666EE}"/>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29234" y="505514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2" descr="Image result for gain theory logo">
            <a:extLst>
              <a:ext uri="{FF2B5EF4-FFF2-40B4-BE49-F238E27FC236}">
                <a16:creationId xmlns:a16="http://schemas.microsoft.com/office/drawing/2014/main" id="{FB0677B7-A860-C7E3-0338-45800EC849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47926" y="333306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8" descr="Image result for the information lab logo">
            <a:extLst>
              <a:ext uri="{FF2B5EF4-FFF2-40B4-BE49-F238E27FC236}">
                <a16:creationId xmlns:a16="http://schemas.microsoft.com/office/drawing/2014/main" id="{E282EDDB-8298-35DB-3AA3-C83480D7BD37}"/>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43928" y="413259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Astrazeneca Logos">
            <a:extLst>
              <a:ext uri="{FF2B5EF4-FFF2-40B4-BE49-F238E27FC236}">
                <a16:creationId xmlns:a16="http://schemas.microsoft.com/office/drawing/2014/main" id="{48377E7B-6D14-FAF0-9BAC-125E8F9F279C}"/>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36419" y="585337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Admiral Group Plc | LinkedIn">
            <a:extLst>
              <a:ext uri="{FF2B5EF4-FFF2-40B4-BE49-F238E27FC236}">
                <a16:creationId xmlns:a16="http://schemas.microsoft.com/office/drawing/2014/main" id="{A6438CC6-8783-D3F2-661A-E3EBC6F20B9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27066" y="489539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KPMG - Wikipedia">
            <a:extLst>
              <a:ext uri="{FF2B5EF4-FFF2-40B4-BE49-F238E27FC236}">
                <a16:creationId xmlns:a16="http://schemas.microsoft.com/office/drawing/2014/main" id="{00EEAC70-B083-08B3-A442-EC76432316F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61680" y="262579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Unilever - Wikipedia">
            <a:extLst>
              <a:ext uri="{FF2B5EF4-FFF2-40B4-BE49-F238E27FC236}">
                <a16:creationId xmlns:a16="http://schemas.microsoft.com/office/drawing/2014/main" id="{8B99C6DA-339C-5D5E-2767-1BD355F0C10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805233" y="489611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13073CD2-EB41-4A4D-CCCD-CE6E1C747306}"/>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805256" y="2564093"/>
            <a:ext cx="1551342" cy="775327"/>
          </a:xfrm>
          <a:prstGeom prst="rect">
            <a:avLst/>
          </a:prstGeom>
        </p:spPr>
      </p:pic>
      <p:pic>
        <p:nvPicPr>
          <p:cNvPr id="22" name="Picture 6" descr="CORMSIS Event | Mathematical Sciences | University of Southampton">
            <a:extLst>
              <a:ext uri="{FF2B5EF4-FFF2-40B4-BE49-F238E27FC236}">
                <a16:creationId xmlns:a16="http://schemas.microsoft.com/office/drawing/2014/main" id="{CE2E21A9-D9B3-699F-3774-1A1684223C6C}"/>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89029" y="406358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Download Ocado Logo in SVG Vector or PNG File Format - Logo.wine">
            <a:extLst>
              <a:ext uri="{FF2B5EF4-FFF2-40B4-BE49-F238E27FC236}">
                <a16:creationId xmlns:a16="http://schemas.microsoft.com/office/drawing/2014/main" id="{59430715-618B-2D71-2495-77EEC28759A1}"/>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36406" y="350000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0" descr="Image result for jlr logo">
            <a:extLst>
              <a:ext uri="{FF2B5EF4-FFF2-40B4-BE49-F238E27FC236}">
                <a16:creationId xmlns:a16="http://schemas.microsoft.com/office/drawing/2014/main" id="{8D3C6BA3-57B7-7921-ABBD-0EE1818DAE31}"/>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99439" y="573473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4" descr="Related image">
            <a:extLst>
              <a:ext uri="{FF2B5EF4-FFF2-40B4-BE49-F238E27FC236}">
                <a16:creationId xmlns:a16="http://schemas.microsoft.com/office/drawing/2014/main" id="{86DB8616-8752-40FC-A2A4-2202EF52C9C3}"/>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20091" y="406358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A3AA1B09-AC64-BA2C-DC3A-AB1A43A67AEB}"/>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504138" y="254487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1615B699-3D86-EE1E-D359-A48A7611E27A}"/>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74297" y="262356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4D753B1F-F4F3-B386-C0C2-B0C5D1007093}"/>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32564" y="427564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Image result for ey logo">
            <a:extLst>
              <a:ext uri="{FF2B5EF4-FFF2-40B4-BE49-F238E27FC236}">
                <a16:creationId xmlns:a16="http://schemas.microsoft.com/office/drawing/2014/main" id="{8F2B9A76-1AEB-5DA8-DB2B-AE38304CC308}"/>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35390" y="410087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8" descr="Image result for ibm logo">
            <a:extLst>
              <a:ext uri="{FF2B5EF4-FFF2-40B4-BE49-F238E27FC236}">
                <a16:creationId xmlns:a16="http://schemas.microsoft.com/office/drawing/2014/main" id="{24D58BE9-BD7F-14AB-F3EE-D56251B886BC}"/>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208870" y="508702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Ford Logo, Png, Meaning">
            <a:extLst>
              <a:ext uri="{FF2B5EF4-FFF2-40B4-BE49-F238E27FC236}">
                <a16:creationId xmlns:a16="http://schemas.microsoft.com/office/drawing/2014/main" id="{6E7A9F16-92C0-AC6E-7D1D-76A5299A4754}"/>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52695" y="340290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6020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Interested?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a:bodyPr>
          <a:lstStyle/>
          <a:p>
            <a:pPr marL="131400" indent="0">
              <a:lnSpc>
                <a:spcPct val="120000"/>
              </a:lnSpc>
              <a:spcBef>
                <a:spcPts val="0"/>
              </a:spcBef>
              <a:buClr>
                <a:schemeClr val="bg2">
                  <a:lumMod val="25000"/>
                </a:schemeClr>
              </a:buClr>
              <a:buNone/>
            </a:pPr>
            <a:r>
              <a:rPr lang="en-GB" sz="2800" dirty="0"/>
              <a:t>Next steps:</a:t>
            </a:r>
          </a:p>
          <a:p>
            <a:pPr marL="588600" lvl="1" indent="0">
              <a:lnSpc>
                <a:spcPct val="120000"/>
              </a:lnSpc>
              <a:spcBef>
                <a:spcPts val="0"/>
              </a:spcBef>
              <a:buClr>
                <a:srgbClr val="005892"/>
              </a:buClr>
              <a:buNone/>
            </a:pPr>
            <a:endParaRPr lang="en-GB" sz="2800" dirty="0"/>
          </a:p>
          <a:p>
            <a:pPr marL="588600" lvl="1" indent="0">
              <a:lnSpc>
                <a:spcPct val="120000"/>
              </a:lnSpc>
              <a:spcBef>
                <a:spcPts val="0"/>
              </a:spcBef>
              <a:buClr>
                <a:srgbClr val="005892"/>
              </a:buClr>
              <a:buNone/>
            </a:pPr>
            <a:r>
              <a:rPr lang="en-GB" sz="2800" dirty="0"/>
              <a:t>Maths GCSE and A Level</a:t>
            </a:r>
          </a:p>
          <a:p>
            <a:pPr marL="588600" lvl="1" indent="0">
              <a:lnSpc>
                <a:spcPct val="120000"/>
              </a:lnSpc>
              <a:spcBef>
                <a:spcPts val="0"/>
              </a:spcBef>
              <a:buClr>
                <a:srgbClr val="005892"/>
              </a:buClr>
              <a:buNone/>
            </a:pPr>
            <a:r>
              <a:rPr lang="en-GB" sz="2800" dirty="0"/>
              <a:t>Further Maths and Computer Science are highly beneficial</a:t>
            </a:r>
          </a:p>
          <a:p>
            <a:pPr marL="588600" lvl="1" indent="0">
              <a:lnSpc>
                <a:spcPct val="120000"/>
              </a:lnSpc>
              <a:spcBef>
                <a:spcPts val="0"/>
              </a:spcBef>
              <a:buClr>
                <a:srgbClr val="005892"/>
              </a:buClr>
              <a:buNone/>
            </a:pPr>
            <a:r>
              <a:rPr lang="en-GB" sz="2800" dirty="0"/>
              <a:t>Obtain a good classification in a STEM degree</a:t>
            </a:r>
          </a:p>
          <a:p>
            <a:pPr marL="588600" lvl="1" indent="0">
              <a:lnSpc>
                <a:spcPct val="120000"/>
              </a:lnSpc>
              <a:spcBef>
                <a:spcPts val="0"/>
              </a:spcBef>
              <a:buClr>
                <a:srgbClr val="005892"/>
              </a:buClr>
              <a:buNone/>
            </a:pPr>
            <a:r>
              <a:rPr lang="en-GB" sz="2800" dirty="0"/>
              <a:t>A masters degree in OR is often desirable, although not always essential</a:t>
            </a:r>
          </a:p>
          <a:p>
            <a:endParaRPr lang="en-GB" sz="2800" dirty="0"/>
          </a:p>
          <a:p>
            <a:pPr marL="0" indent="0">
              <a:buNone/>
            </a:pPr>
            <a:endParaRPr lang="en-US" sz="2800" dirty="0"/>
          </a:p>
        </p:txBody>
      </p:sp>
    </p:spTree>
    <p:extLst>
      <p:ext uri="{BB962C8B-B14F-4D97-AF65-F5344CB8AC3E}">
        <p14:creationId xmlns:p14="http://schemas.microsoft.com/office/powerpoint/2010/main" val="10052237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 out more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lgn="ctr">
              <a:buNone/>
            </a:pPr>
            <a:endParaRPr lang="en-US" sz="4400" dirty="0"/>
          </a:p>
          <a:p>
            <a:pPr marL="0" indent="0" algn="ctr">
              <a:buNone/>
            </a:pPr>
            <a:r>
              <a:rPr lang="en-US" sz="4400" dirty="0">
                <a:hlinkClick r:id="rId3"/>
              </a:rPr>
              <a:t>www.theorsociety.com</a:t>
            </a:r>
            <a:endParaRPr lang="en-US" sz="4400" dirty="0"/>
          </a:p>
        </p:txBody>
      </p:sp>
    </p:spTree>
    <p:extLst>
      <p:ext uri="{BB962C8B-B14F-4D97-AF65-F5344CB8AC3E}">
        <p14:creationId xmlns:p14="http://schemas.microsoft.com/office/powerpoint/2010/main" val="3554863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If P = NP …</a:t>
            </a:r>
          </a:p>
        </p:txBody>
      </p:sp>
      <p:pic>
        <p:nvPicPr>
          <p:cNvPr id="4" name="Picture 4" descr="http://2.bp.blogspot.com/_c-snM6khfGw/TQylsUQqZjI/AAAAAAAAAtE/7mOTn8CubVU/s1600/patient-in-hospital-bed.jpg">
            <a:extLst>
              <a:ext uri="{FF2B5EF4-FFF2-40B4-BE49-F238E27FC236}">
                <a16:creationId xmlns:a16="http://schemas.microsoft.com/office/drawing/2014/main" id="{32B86E6A-6AB4-B699-BFF8-35CACE05B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7603" y="2603662"/>
            <a:ext cx="3112168" cy="31121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s://c1.staticflickr.com/7/6106/6216221571_5aa43dd235_z.jpg">
            <a:extLst>
              <a:ext uri="{FF2B5EF4-FFF2-40B4-BE49-F238E27FC236}">
                <a16:creationId xmlns:a16="http://schemas.microsoft.com/office/drawing/2014/main" id="{A4BC0895-E9C0-75A4-F899-1FA12D1EB9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1205" y="2085377"/>
            <a:ext cx="2611775" cy="172498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1.bp.blogspot.com/_FKJB4vOb9r0/TPdizb7-a8I/AAAAAAAADV0/CIUM8QjXuBg/s1600/Todays%2Bweather%2Bforecast.jpg">
            <a:extLst>
              <a:ext uri="{FF2B5EF4-FFF2-40B4-BE49-F238E27FC236}">
                <a16:creationId xmlns:a16="http://schemas.microsoft.com/office/drawing/2014/main" id="{424F5D74-0CD7-91D2-36FB-F997FAFB2910}"/>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758" t="28673" r="10894" b="15140"/>
          <a:stretch/>
        </p:blipFill>
        <p:spPr bwMode="auto">
          <a:xfrm>
            <a:off x="3292105" y="3252247"/>
            <a:ext cx="2661311" cy="1889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7464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Hamilton’s Adventure Park</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algn="ctr"/>
            <a:endParaRPr lang="en-GB" dirty="0"/>
          </a:p>
          <a:p>
            <a:pPr algn="ctr"/>
            <a:r>
              <a:rPr lang="en-GB" dirty="0"/>
              <a:t>You are helping to organise a school trip to Hamilton’s Adventure Park in October.  </a:t>
            </a:r>
          </a:p>
          <a:p>
            <a:pPr algn="ctr">
              <a:buClr>
                <a:schemeClr val="bg2">
                  <a:lumMod val="25000"/>
                </a:schemeClr>
              </a:buClr>
            </a:pPr>
            <a:endParaRPr lang="en-GB" b="0" dirty="0"/>
          </a:p>
          <a:p>
            <a:pPr algn="ctr">
              <a:buClr>
                <a:schemeClr val="bg2">
                  <a:lumMod val="25000"/>
                </a:schemeClr>
              </a:buClr>
            </a:pPr>
            <a:r>
              <a:rPr lang="en-GB" b="0" dirty="0"/>
              <a:t>In order to keep the transport costs as low as possible, it is up to you to plan the </a:t>
            </a:r>
            <a:r>
              <a:rPr lang="en-GB" b="0" dirty="0">
                <a:solidFill>
                  <a:srgbClr val="773580"/>
                </a:solidFill>
              </a:rPr>
              <a:t>quickest route </a:t>
            </a:r>
            <a:r>
              <a:rPr lang="en-GB" b="0" dirty="0"/>
              <a:t>around Hamilton’s Adventure Park. </a:t>
            </a:r>
            <a:endParaRPr lang="en-GB" dirty="0"/>
          </a:p>
          <a:p>
            <a:endParaRPr lang="en-US" dirty="0"/>
          </a:p>
        </p:txBody>
      </p:sp>
    </p:spTree>
    <p:extLst>
      <p:ext uri="{BB962C8B-B14F-4D97-AF65-F5344CB8AC3E}">
        <p14:creationId xmlns:p14="http://schemas.microsoft.com/office/powerpoint/2010/main" val="2618105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Your Brief</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838200" y="2109651"/>
            <a:ext cx="10515600" cy="3678692"/>
          </a:xfrm>
        </p:spPr>
        <p:txBody>
          <a:bodyPr>
            <a:normAutofit fontScale="85000" lnSpcReduction="20000"/>
          </a:bodyPr>
          <a:lstStyle/>
          <a:p>
            <a:pPr marL="0" indent="0">
              <a:buClr>
                <a:schemeClr val="bg2">
                  <a:lumMod val="25000"/>
                </a:schemeClr>
              </a:buClr>
              <a:buNone/>
            </a:pPr>
            <a:r>
              <a:rPr lang="en-GB" sz="2000" dirty="0"/>
              <a:t>In order to keep the transport costs as low as possible, it is up to you to plan the </a:t>
            </a:r>
            <a:r>
              <a:rPr lang="en-GB" sz="2000" dirty="0">
                <a:solidFill>
                  <a:srgbClr val="773580"/>
                </a:solidFill>
              </a:rPr>
              <a:t>quickest route</a:t>
            </a:r>
            <a:r>
              <a:rPr lang="en-GB" sz="2000" dirty="0"/>
              <a:t> around Hamilton’s Adventure Park. </a:t>
            </a:r>
          </a:p>
          <a:p>
            <a:pPr marL="0" indent="0">
              <a:buClr>
                <a:schemeClr val="bg2">
                  <a:lumMod val="25000"/>
                </a:schemeClr>
              </a:buClr>
              <a:buNone/>
            </a:pPr>
            <a:endParaRPr lang="en-GB" sz="2000" dirty="0"/>
          </a:p>
          <a:p>
            <a:pPr>
              <a:buClr>
                <a:schemeClr val="bg2">
                  <a:lumMod val="25000"/>
                </a:schemeClr>
              </a:buClr>
            </a:pPr>
            <a:r>
              <a:rPr lang="en-GB" sz="2000" b="0" dirty="0"/>
              <a:t>A coach will drop you off at the Park gates at </a:t>
            </a:r>
            <a:r>
              <a:rPr lang="en-GB" sz="2000" b="0" dirty="0">
                <a:solidFill>
                  <a:srgbClr val="FF0000"/>
                </a:solidFill>
              </a:rPr>
              <a:t>10am</a:t>
            </a:r>
            <a:r>
              <a:rPr lang="en-GB" sz="2000" b="0" dirty="0"/>
              <a:t>, but they need to know what time you will be leaving. </a:t>
            </a:r>
          </a:p>
          <a:p>
            <a:pPr marL="0" indent="0">
              <a:buClr>
                <a:schemeClr val="bg2">
                  <a:lumMod val="25000"/>
                </a:schemeClr>
              </a:buClr>
              <a:buNone/>
            </a:pPr>
            <a:endParaRPr lang="en-GB" sz="2000" b="0" dirty="0"/>
          </a:p>
          <a:p>
            <a:pPr>
              <a:buClr>
                <a:schemeClr val="bg2">
                  <a:lumMod val="25000"/>
                </a:schemeClr>
              </a:buClr>
            </a:pPr>
            <a:r>
              <a:rPr lang="en-GB" sz="2000" b="0" dirty="0"/>
              <a:t>The coach will be staying at the Park until you are ready to leave and will be charging an hourly rate during this time.</a:t>
            </a:r>
          </a:p>
          <a:p>
            <a:pPr>
              <a:buClr>
                <a:schemeClr val="bg2">
                  <a:lumMod val="25000"/>
                </a:schemeClr>
              </a:buClr>
            </a:pPr>
            <a:endParaRPr lang="en-GB" sz="2000" b="0" dirty="0"/>
          </a:p>
          <a:p>
            <a:pPr>
              <a:buClr>
                <a:schemeClr val="bg2">
                  <a:lumMod val="25000"/>
                </a:schemeClr>
              </a:buClr>
            </a:pPr>
            <a:r>
              <a:rPr lang="en-GB" sz="2000" b="0" dirty="0"/>
              <a:t>You will have standard tickets, you need to </a:t>
            </a:r>
            <a:r>
              <a:rPr lang="en-GB" sz="2000" b="0" dirty="0">
                <a:solidFill>
                  <a:srgbClr val="773580"/>
                </a:solidFill>
              </a:rPr>
              <a:t>allocate time to queue for entry </a:t>
            </a:r>
            <a:r>
              <a:rPr lang="en-GB" sz="2000" b="0" dirty="0"/>
              <a:t>to the Park.  </a:t>
            </a:r>
          </a:p>
          <a:p>
            <a:pPr>
              <a:buClr>
                <a:schemeClr val="bg2">
                  <a:lumMod val="25000"/>
                </a:schemeClr>
              </a:buClr>
            </a:pPr>
            <a:endParaRPr lang="en-GB" sz="2000" b="0" dirty="0"/>
          </a:p>
          <a:p>
            <a:pPr>
              <a:buClr>
                <a:schemeClr val="bg2">
                  <a:lumMod val="25000"/>
                </a:schemeClr>
              </a:buClr>
            </a:pPr>
            <a:r>
              <a:rPr lang="en-GB" sz="2000" b="0" dirty="0"/>
              <a:t>You need to allow enough time for you and your friends to </a:t>
            </a:r>
            <a:r>
              <a:rPr lang="en-GB" sz="2000" b="0" dirty="0">
                <a:solidFill>
                  <a:srgbClr val="773580"/>
                </a:solidFill>
              </a:rPr>
              <a:t>visit each main attraction once </a:t>
            </a:r>
            <a:r>
              <a:rPr lang="en-GB" sz="2000" b="0" dirty="0"/>
              <a:t>before returning to the Park gates and include a </a:t>
            </a:r>
            <a:r>
              <a:rPr lang="en-GB" sz="2000" b="0" dirty="0">
                <a:solidFill>
                  <a:srgbClr val="773580"/>
                </a:solidFill>
              </a:rPr>
              <a:t>30-minute lunch break</a:t>
            </a:r>
            <a:r>
              <a:rPr lang="en-GB" sz="2000" b="0" dirty="0"/>
              <a:t>.</a:t>
            </a:r>
          </a:p>
          <a:p>
            <a:pPr marL="0" indent="0">
              <a:buNone/>
            </a:pPr>
            <a:endParaRPr lang="en-US" dirty="0"/>
          </a:p>
        </p:txBody>
      </p:sp>
    </p:spTree>
    <p:extLst>
      <p:ext uri="{BB962C8B-B14F-4D97-AF65-F5344CB8AC3E}">
        <p14:creationId xmlns:p14="http://schemas.microsoft.com/office/powerpoint/2010/main" val="4113109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Travelling Salesperson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838200" y="2309019"/>
            <a:ext cx="5836920" cy="3678692"/>
          </a:xfrm>
        </p:spPr>
        <p:txBody>
          <a:bodyPr>
            <a:normAutofit lnSpcReduction="10000"/>
          </a:bodyPr>
          <a:lstStyle/>
          <a:p>
            <a:pPr marL="0" indent="0" algn="ctr">
              <a:buClr>
                <a:schemeClr val="bg2">
                  <a:lumMod val="25000"/>
                </a:schemeClr>
              </a:buClr>
              <a:buNone/>
            </a:pPr>
            <a:r>
              <a:rPr lang="en-GB" sz="2200" b="0" dirty="0"/>
              <a:t>Hamilton's theme park is an example of a travelling Salesperson Problem.</a:t>
            </a:r>
          </a:p>
          <a:p>
            <a:pPr marL="0" indent="0" algn="ctr">
              <a:buClr>
                <a:schemeClr val="bg2">
                  <a:lumMod val="25000"/>
                </a:schemeClr>
              </a:buClr>
              <a:buNone/>
            </a:pPr>
            <a:endParaRPr lang="en-GB" sz="2200" b="0" dirty="0"/>
          </a:p>
          <a:p>
            <a:pPr algn="just">
              <a:buClr>
                <a:schemeClr val="bg2">
                  <a:lumMod val="25000"/>
                </a:schemeClr>
              </a:buClr>
            </a:pPr>
            <a:r>
              <a:rPr lang="en-GB" sz="2000" dirty="0"/>
              <a:t>The Classical Problem  - </a:t>
            </a:r>
            <a:r>
              <a:rPr lang="en-GB" sz="2000" b="0" dirty="0"/>
              <a:t>Sir William Hamilton was an Irish mathematician who investigated the Travelling Salesperson problem in the 19</a:t>
            </a:r>
            <a:r>
              <a:rPr lang="en-GB" sz="2000" b="0" baseline="30000" dirty="0"/>
              <a:t>th</a:t>
            </a:r>
            <a:r>
              <a:rPr lang="en-GB" sz="2000" b="0" dirty="0"/>
              <a:t> Century.</a:t>
            </a:r>
          </a:p>
          <a:p>
            <a:pPr algn="just">
              <a:buClr>
                <a:schemeClr val="bg2">
                  <a:lumMod val="25000"/>
                </a:schemeClr>
              </a:buClr>
            </a:pPr>
            <a:endParaRPr lang="en-GB" sz="2000" b="0" dirty="0"/>
          </a:p>
          <a:p>
            <a:pPr algn="just">
              <a:buClr>
                <a:schemeClr val="bg2">
                  <a:lumMod val="25000"/>
                </a:schemeClr>
              </a:buClr>
            </a:pPr>
            <a:r>
              <a:rPr lang="en-GB" sz="2000" b="0" dirty="0"/>
              <a:t>Classical tours contain every vertex exactly once and only once before returning to the starting vertex.  These tours are also called Hamiltonian cycles.</a:t>
            </a:r>
          </a:p>
          <a:p>
            <a:endParaRPr lang="en-US" dirty="0"/>
          </a:p>
        </p:txBody>
      </p:sp>
      <p:pic>
        <p:nvPicPr>
          <p:cNvPr id="4" name="Picture 2" descr="http://3.bp.blogspot.com/-OUFdlMwiW1s/Uwf0lUg-rMI/AAAAAAAACiA/1ig2uPGGA0c/s1600/3dcartoonmodels.com.BusiMan2_stand_01.png">
            <a:extLst>
              <a:ext uri="{FF2B5EF4-FFF2-40B4-BE49-F238E27FC236}">
                <a16:creationId xmlns:a16="http://schemas.microsoft.com/office/drawing/2014/main" id="{E3ED1F2D-6ADD-B956-4FD4-DA2C440971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748" r="27915"/>
          <a:stretch/>
        </p:blipFill>
        <p:spPr bwMode="auto">
          <a:xfrm>
            <a:off x="7070363" y="2191493"/>
            <a:ext cx="1852660" cy="3913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603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Practical vs. Classical Problems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a:buClr>
                <a:schemeClr val="bg2">
                  <a:lumMod val="25000"/>
                </a:schemeClr>
              </a:buClr>
            </a:pPr>
            <a:r>
              <a:rPr lang="en-GB" sz="2000" b="0" dirty="0"/>
              <a:t>In real life, a salesman may not object to travelling back through a town or village that he has already visited if this route was the shortest.  </a:t>
            </a:r>
          </a:p>
          <a:p>
            <a:pPr>
              <a:buClr>
                <a:schemeClr val="bg2">
                  <a:lumMod val="25000"/>
                </a:schemeClr>
              </a:buClr>
            </a:pPr>
            <a:r>
              <a:rPr lang="en-GB" sz="2000" b="0" dirty="0"/>
              <a:t>Only searching for a tour with the minimum weight, where all vertices must be visited at least once, is known as a “Practical TSP”.  </a:t>
            </a:r>
          </a:p>
          <a:p>
            <a:pPr>
              <a:buClr>
                <a:schemeClr val="bg2">
                  <a:lumMod val="25000"/>
                </a:schemeClr>
              </a:buClr>
            </a:pPr>
            <a:r>
              <a:rPr lang="en-GB" sz="2000" b="0" dirty="0"/>
              <a:t>However, by allowing the tour to visit each city/vertex “at least once”, rather than visit each city/vertex “only once”, does not alter the NP hardness of the problem.</a:t>
            </a:r>
          </a:p>
          <a:p>
            <a:pPr>
              <a:buClr>
                <a:schemeClr val="bg2">
                  <a:lumMod val="25000"/>
                </a:schemeClr>
              </a:buClr>
            </a:pPr>
            <a:r>
              <a:rPr lang="en-GB" sz="2000" b="0" dirty="0"/>
              <a:t>Practical problems can be transformed into classical problems…</a:t>
            </a:r>
          </a:p>
          <a:p>
            <a:endParaRPr lang="en-US" dirty="0"/>
          </a:p>
        </p:txBody>
      </p:sp>
    </p:spTree>
    <p:extLst>
      <p:ext uri="{BB962C8B-B14F-4D97-AF65-F5344CB8AC3E}">
        <p14:creationId xmlns:p14="http://schemas.microsoft.com/office/powerpoint/2010/main" val="28150682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ORiE Presentation</Template>
  <TotalTime>64</TotalTime>
  <Words>5019</Words>
  <Application>Microsoft Office PowerPoint</Application>
  <PresentationFormat>Widescreen</PresentationFormat>
  <Paragraphs>843</Paragraphs>
  <Slides>46</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Aptos</vt:lpstr>
      <vt:lpstr>Aptos Display</vt:lpstr>
      <vt:lpstr>Arial</vt:lpstr>
      <vt:lpstr>Calibri</vt:lpstr>
      <vt:lpstr>Frutiger LT 57 Cn</vt:lpstr>
      <vt:lpstr>Roboto Light</vt:lpstr>
      <vt:lpstr>Verdana</vt:lpstr>
      <vt:lpstr>Wingdings</vt:lpstr>
      <vt:lpstr>Office Theme</vt:lpstr>
      <vt:lpstr>The Travelling Salesperson Problem</vt:lpstr>
      <vt:lpstr>Introduction</vt:lpstr>
      <vt:lpstr>The $1m maths problem</vt:lpstr>
      <vt:lpstr>The P vs NP Problem</vt:lpstr>
      <vt:lpstr>If P = NP …</vt:lpstr>
      <vt:lpstr>Hamilton’s Adventure Park</vt:lpstr>
      <vt:lpstr>Your Brief</vt:lpstr>
      <vt:lpstr>The Travelling Salesperson</vt:lpstr>
      <vt:lpstr>Practical vs. Classical Problems</vt:lpstr>
      <vt:lpstr>What’s a vertex?</vt:lpstr>
      <vt:lpstr>Completing the Network</vt:lpstr>
      <vt:lpstr>Triangle Inequality Theorem</vt:lpstr>
      <vt:lpstr>Triangle Inequality Theorem</vt:lpstr>
      <vt:lpstr>Triangle Inequality Theorem</vt:lpstr>
      <vt:lpstr>Hamiltonian Cycles</vt:lpstr>
      <vt:lpstr>Hamiltonian Cycles</vt:lpstr>
      <vt:lpstr>Hamilton’s Adventure Park</vt:lpstr>
      <vt:lpstr>Hamilton’s Adventure Park</vt:lpstr>
      <vt:lpstr>Hamilton’s Adventure Park </vt:lpstr>
      <vt:lpstr>Complete Enumeration? (1)</vt:lpstr>
      <vt:lpstr>Complete Enumeration? (2)</vt:lpstr>
      <vt:lpstr>Complete Enumeration? (3)</vt:lpstr>
      <vt:lpstr>Heuristics</vt:lpstr>
      <vt:lpstr>Upper Bound Algorithm for T.S.P</vt:lpstr>
      <vt:lpstr>Hamilton’s Adventure Park</vt:lpstr>
      <vt:lpstr>PowerPoint Presentation</vt:lpstr>
      <vt:lpstr>Lower Bound Algorithm for T.S.P</vt:lpstr>
      <vt:lpstr>Hamilton’s Adventure Park</vt:lpstr>
      <vt:lpstr>PowerPoint Presentation</vt:lpstr>
      <vt:lpstr>Hamilton’s Adventure Park</vt:lpstr>
      <vt:lpstr>Finding a Solution: Quickest Tour</vt:lpstr>
      <vt:lpstr>Finding a Solution: Quickest Tour</vt:lpstr>
      <vt:lpstr>Finding a Solution: Queue/Ride Time for Attractions</vt:lpstr>
      <vt:lpstr>Finding a Solution: Queue Time for Entry to the Park</vt:lpstr>
      <vt:lpstr>Finding a Solution: Lunch Break</vt:lpstr>
      <vt:lpstr>The Final Solution?</vt:lpstr>
      <vt:lpstr>TSP Application</vt:lpstr>
      <vt:lpstr>Operational Research</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2025-04-01T13:01:53Z</dcterms:created>
  <dcterms:modified xsi:type="dcterms:W3CDTF">2025-04-01T14:06:52Z</dcterms:modified>
</cp:coreProperties>
</file>